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9" r:id="rId1"/>
    <p:sldMasterId id="2147483731" r:id="rId2"/>
    <p:sldMasterId id="2147483743" r:id="rId3"/>
  </p:sldMasterIdLst>
  <p:notesMasterIdLst>
    <p:notesMasterId r:id="rId71"/>
  </p:notesMasterIdLst>
  <p:sldIdLst>
    <p:sldId id="256" r:id="rId4"/>
    <p:sldId id="267" r:id="rId5"/>
    <p:sldId id="331" r:id="rId6"/>
    <p:sldId id="328" r:id="rId7"/>
    <p:sldId id="332" r:id="rId8"/>
    <p:sldId id="296" r:id="rId9"/>
    <p:sldId id="333" r:id="rId10"/>
    <p:sldId id="262" r:id="rId11"/>
    <p:sldId id="334" r:id="rId12"/>
    <p:sldId id="335" r:id="rId13"/>
    <p:sldId id="269" r:id="rId14"/>
    <p:sldId id="263" r:id="rId15"/>
    <p:sldId id="265" r:id="rId16"/>
    <p:sldId id="321" r:id="rId17"/>
    <p:sldId id="307" r:id="rId18"/>
    <p:sldId id="298" r:id="rId19"/>
    <p:sldId id="286" r:id="rId20"/>
    <p:sldId id="310" r:id="rId21"/>
    <p:sldId id="285" r:id="rId22"/>
    <p:sldId id="305" r:id="rId23"/>
    <p:sldId id="264" r:id="rId24"/>
    <p:sldId id="268" r:id="rId25"/>
    <p:sldId id="283" r:id="rId26"/>
    <p:sldId id="279" r:id="rId27"/>
    <p:sldId id="270" r:id="rId28"/>
    <p:sldId id="287" r:id="rId29"/>
    <p:sldId id="289" r:id="rId30"/>
    <p:sldId id="340" r:id="rId31"/>
    <p:sldId id="273" r:id="rId32"/>
    <p:sldId id="337" r:id="rId33"/>
    <p:sldId id="322" r:id="rId34"/>
    <p:sldId id="309" r:id="rId35"/>
    <p:sldId id="311" r:id="rId36"/>
    <p:sldId id="282" r:id="rId37"/>
    <p:sldId id="274" r:id="rId38"/>
    <p:sldId id="318" r:id="rId39"/>
    <p:sldId id="272" r:id="rId40"/>
    <p:sldId id="324" r:id="rId41"/>
    <p:sldId id="303" r:id="rId42"/>
    <p:sldId id="338" r:id="rId43"/>
    <p:sldId id="280" r:id="rId44"/>
    <p:sldId id="308" r:id="rId45"/>
    <p:sldId id="302" r:id="rId46"/>
    <p:sldId id="339" r:id="rId47"/>
    <p:sldId id="292" r:id="rId48"/>
    <p:sldId id="291" r:id="rId49"/>
    <p:sldId id="293" r:id="rId50"/>
    <p:sldId id="304" r:id="rId51"/>
    <p:sldId id="295" r:id="rId52"/>
    <p:sldId id="299" r:id="rId53"/>
    <p:sldId id="301" r:id="rId54"/>
    <p:sldId id="319" r:id="rId55"/>
    <p:sldId id="320" r:id="rId56"/>
    <p:sldId id="275" r:id="rId57"/>
    <p:sldId id="281" r:id="rId58"/>
    <p:sldId id="276" r:id="rId59"/>
    <p:sldId id="277" r:id="rId60"/>
    <p:sldId id="297" r:id="rId61"/>
    <p:sldId id="290" r:id="rId62"/>
    <p:sldId id="284" r:id="rId63"/>
    <p:sldId id="278" r:id="rId64"/>
    <p:sldId id="271" r:id="rId65"/>
    <p:sldId id="306" r:id="rId66"/>
    <p:sldId id="317" r:id="rId67"/>
    <p:sldId id="329" r:id="rId68"/>
    <p:sldId id="326" r:id="rId69"/>
    <p:sldId id="327"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1" autoAdjust="0"/>
    <p:restoredTop sz="88707" autoAdjust="0"/>
  </p:normalViewPr>
  <p:slideViewPr>
    <p:cSldViewPr snapToGrid="0">
      <p:cViewPr varScale="1">
        <p:scale>
          <a:sx n="97" d="100"/>
          <a:sy n="97" d="100"/>
        </p:scale>
        <p:origin x="216" y="536"/>
      </p:cViewPr>
      <p:guideLst>
        <p:guide orient="horz" pos="2160"/>
        <p:guide pos="384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Lst>
  </p:outlineViewPr>
  <p:notesTextViewPr>
    <p:cViewPr>
      <p:scale>
        <a:sx n="1" d="1"/>
        <a:sy n="1" d="1"/>
      </p:scale>
      <p:origin x="0" y="0"/>
    </p:cViewPr>
  </p:notesTextViewPr>
  <p:sorterViewPr>
    <p:cViewPr>
      <p:scale>
        <a:sx n="100" d="100"/>
        <a:sy n="100" d="100"/>
      </p:scale>
      <p:origin x="0" y="-8622"/>
    </p:cViewPr>
  </p:sorterViewPr>
  <p:notesViewPr>
    <p:cSldViewPr snapToGrid="0">
      <p:cViewPr varScale="1">
        <p:scale>
          <a:sx n="92" d="100"/>
          <a:sy n="92" d="100"/>
        </p:scale>
        <p:origin x="3732"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3" Type="http://schemas.openxmlformats.org/officeDocument/2006/relationships/slide" Target="slides/slide15.xml"/><Relationship Id="rId18" Type="http://schemas.openxmlformats.org/officeDocument/2006/relationships/slide" Target="slides/slide21.xml"/><Relationship Id="rId26" Type="http://schemas.openxmlformats.org/officeDocument/2006/relationships/slide" Target="slides/slide29.xml"/><Relationship Id="rId39" Type="http://schemas.openxmlformats.org/officeDocument/2006/relationships/slide" Target="slides/slide43.xml"/><Relationship Id="rId21" Type="http://schemas.openxmlformats.org/officeDocument/2006/relationships/slide" Target="slides/slide24.xml"/><Relationship Id="rId34" Type="http://schemas.openxmlformats.org/officeDocument/2006/relationships/slide" Target="slides/slide37.xml"/><Relationship Id="rId42" Type="http://schemas.openxmlformats.org/officeDocument/2006/relationships/slide" Target="slides/slide46.xml"/><Relationship Id="rId47" Type="http://schemas.openxmlformats.org/officeDocument/2006/relationships/slide" Target="slides/slide51.xml"/><Relationship Id="rId50" Type="http://schemas.openxmlformats.org/officeDocument/2006/relationships/slide" Target="slides/slide56.xml"/><Relationship Id="rId55" Type="http://schemas.openxmlformats.org/officeDocument/2006/relationships/slide" Target="slides/slide61.xml"/><Relationship Id="rId7" Type="http://schemas.openxmlformats.org/officeDocument/2006/relationships/slide" Target="slides/slide9.xml"/><Relationship Id="rId2" Type="http://schemas.openxmlformats.org/officeDocument/2006/relationships/slide" Target="slides/slide2.xml"/><Relationship Id="rId16" Type="http://schemas.openxmlformats.org/officeDocument/2006/relationships/slide" Target="slides/slide19.xml"/><Relationship Id="rId29" Type="http://schemas.openxmlformats.org/officeDocument/2006/relationships/slide" Target="slides/slide32.xml"/><Relationship Id="rId11" Type="http://schemas.openxmlformats.org/officeDocument/2006/relationships/slide" Target="slides/slide13.xml"/><Relationship Id="rId24" Type="http://schemas.openxmlformats.org/officeDocument/2006/relationships/slide" Target="slides/slide27.xml"/><Relationship Id="rId32" Type="http://schemas.openxmlformats.org/officeDocument/2006/relationships/slide" Target="slides/slide35.xml"/><Relationship Id="rId37" Type="http://schemas.openxmlformats.org/officeDocument/2006/relationships/slide" Target="slides/slide41.xml"/><Relationship Id="rId40" Type="http://schemas.openxmlformats.org/officeDocument/2006/relationships/slide" Target="slides/slide44.xml"/><Relationship Id="rId45" Type="http://schemas.openxmlformats.org/officeDocument/2006/relationships/slide" Target="slides/slide49.xml"/><Relationship Id="rId53" Type="http://schemas.openxmlformats.org/officeDocument/2006/relationships/slide" Target="slides/slide59.xml"/><Relationship Id="rId5" Type="http://schemas.openxmlformats.org/officeDocument/2006/relationships/slide" Target="slides/slide7.xml"/><Relationship Id="rId19" Type="http://schemas.openxmlformats.org/officeDocument/2006/relationships/slide" Target="slides/slide22.xml"/><Relationship Id="rId4" Type="http://schemas.openxmlformats.org/officeDocument/2006/relationships/slide" Target="slides/slide6.xml"/><Relationship Id="rId9" Type="http://schemas.openxmlformats.org/officeDocument/2006/relationships/slide" Target="slides/slide11.xml"/><Relationship Id="rId14" Type="http://schemas.openxmlformats.org/officeDocument/2006/relationships/slide" Target="slides/slide16.xml"/><Relationship Id="rId22" Type="http://schemas.openxmlformats.org/officeDocument/2006/relationships/slide" Target="slides/slide25.xml"/><Relationship Id="rId27" Type="http://schemas.openxmlformats.org/officeDocument/2006/relationships/slide" Target="slides/slide30.xml"/><Relationship Id="rId30" Type="http://schemas.openxmlformats.org/officeDocument/2006/relationships/slide" Target="slides/slide33.xml"/><Relationship Id="rId35" Type="http://schemas.openxmlformats.org/officeDocument/2006/relationships/slide" Target="slides/slide38.xml"/><Relationship Id="rId43" Type="http://schemas.openxmlformats.org/officeDocument/2006/relationships/slide" Target="slides/slide47.xml"/><Relationship Id="rId48" Type="http://schemas.openxmlformats.org/officeDocument/2006/relationships/slide" Target="slides/slide54.xml"/><Relationship Id="rId56" Type="http://schemas.openxmlformats.org/officeDocument/2006/relationships/slide" Target="slides/slide62.xml"/><Relationship Id="rId8" Type="http://schemas.openxmlformats.org/officeDocument/2006/relationships/slide" Target="slides/slide10.xml"/><Relationship Id="rId51" Type="http://schemas.openxmlformats.org/officeDocument/2006/relationships/slide" Target="slides/slide57.xml"/><Relationship Id="rId3" Type="http://schemas.openxmlformats.org/officeDocument/2006/relationships/slide" Target="slides/slide5.xml"/><Relationship Id="rId12" Type="http://schemas.openxmlformats.org/officeDocument/2006/relationships/slide" Target="slides/slide14.xml"/><Relationship Id="rId17" Type="http://schemas.openxmlformats.org/officeDocument/2006/relationships/slide" Target="slides/slide20.xml"/><Relationship Id="rId25" Type="http://schemas.openxmlformats.org/officeDocument/2006/relationships/slide" Target="slides/slide28.xml"/><Relationship Id="rId33" Type="http://schemas.openxmlformats.org/officeDocument/2006/relationships/slide" Target="slides/slide36.xml"/><Relationship Id="rId38" Type="http://schemas.openxmlformats.org/officeDocument/2006/relationships/slide" Target="slides/slide42.xml"/><Relationship Id="rId46" Type="http://schemas.openxmlformats.org/officeDocument/2006/relationships/slide" Target="slides/slide50.xml"/><Relationship Id="rId20" Type="http://schemas.openxmlformats.org/officeDocument/2006/relationships/slide" Target="slides/slide23.xml"/><Relationship Id="rId41" Type="http://schemas.openxmlformats.org/officeDocument/2006/relationships/slide" Target="slides/slide45.xml"/><Relationship Id="rId54" Type="http://schemas.openxmlformats.org/officeDocument/2006/relationships/slide" Target="slides/slide60.xml"/><Relationship Id="rId1" Type="http://schemas.openxmlformats.org/officeDocument/2006/relationships/slide" Target="slides/slide1.xml"/><Relationship Id="rId6" Type="http://schemas.openxmlformats.org/officeDocument/2006/relationships/slide" Target="slides/slide8.xml"/><Relationship Id="rId15" Type="http://schemas.openxmlformats.org/officeDocument/2006/relationships/slide" Target="slides/slide17.xml"/><Relationship Id="rId23" Type="http://schemas.openxmlformats.org/officeDocument/2006/relationships/slide" Target="slides/slide26.xml"/><Relationship Id="rId28" Type="http://schemas.openxmlformats.org/officeDocument/2006/relationships/slide" Target="slides/slide31.xml"/><Relationship Id="rId36" Type="http://schemas.openxmlformats.org/officeDocument/2006/relationships/slide" Target="slides/slide39.xml"/><Relationship Id="rId49" Type="http://schemas.openxmlformats.org/officeDocument/2006/relationships/slide" Target="slides/slide55.xml"/><Relationship Id="rId57" Type="http://schemas.openxmlformats.org/officeDocument/2006/relationships/slide" Target="slides/slide63.xml"/><Relationship Id="rId10" Type="http://schemas.openxmlformats.org/officeDocument/2006/relationships/slide" Target="slides/slide12.xml"/><Relationship Id="rId31" Type="http://schemas.openxmlformats.org/officeDocument/2006/relationships/slide" Target="slides/slide34.xml"/><Relationship Id="rId44" Type="http://schemas.openxmlformats.org/officeDocument/2006/relationships/slide" Target="slides/slide48.xml"/><Relationship Id="rId52"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BD6298-35CE-43CB-8EEA-3135A698E698}" type="datetimeFigureOut">
              <a:rPr lang="en-US" smtClean="0"/>
              <a:t>2/11/25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693D70-214C-4073-BDC4-44A749555568}" type="slidenum">
              <a:rPr lang="en-US" smtClean="0"/>
              <a:t>‹#›</a:t>
            </a:fld>
            <a:endParaRPr lang="en-US" dirty="0"/>
          </a:p>
        </p:txBody>
      </p:sp>
    </p:spTree>
    <p:extLst>
      <p:ext uri="{BB962C8B-B14F-4D97-AF65-F5344CB8AC3E}">
        <p14:creationId xmlns:p14="http://schemas.microsoft.com/office/powerpoint/2010/main" val="297517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693D70-214C-4073-BDC4-44A749555568}" type="slidenum">
              <a:rPr lang="en-US" smtClean="0"/>
              <a:t>5</a:t>
            </a:fld>
            <a:endParaRPr lang="en-US" dirty="0"/>
          </a:p>
        </p:txBody>
      </p:sp>
    </p:spTree>
    <p:extLst>
      <p:ext uri="{BB962C8B-B14F-4D97-AF65-F5344CB8AC3E}">
        <p14:creationId xmlns:p14="http://schemas.microsoft.com/office/powerpoint/2010/main" val="450649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693D70-214C-4073-BDC4-44A749555568}" type="slidenum">
              <a:rPr lang="en-US" smtClean="0"/>
              <a:t>23</a:t>
            </a:fld>
            <a:endParaRPr lang="en-US" dirty="0"/>
          </a:p>
        </p:txBody>
      </p:sp>
    </p:spTree>
    <p:extLst>
      <p:ext uri="{BB962C8B-B14F-4D97-AF65-F5344CB8AC3E}">
        <p14:creationId xmlns:p14="http://schemas.microsoft.com/office/powerpoint/2010/main" val="1212938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"RAID 01" by Wheart, based on image File:RAID 0.svg by Cburnett - Own work. Licensed under CC BY-SA 3.0 via Commons - https://commons.wikimedia.org/wiki/File:RAID_01.svg#/media/File:RAID_01.svg</a:t>
            </a:r>
          </a:p>
        </p:txBody>
      </p:sp>
      <p:sp>
        <p:nvSpPr>
          <p:cNvPr id="4" name="Slide Number Placeholder 3"/>
          <p:cNvSpPr>
            <a:spLocks noGrp="1"/>
          </p:cNvSpPr>
          <p:nvPr>
            <p:ph type="sldNum" sz="quarter" idx="10"/>
          </p:nvPr>
        </p:nvSpPr>
        <p:spPr/>
        <p:txBody>
          <a:bodyPr/>
          <a:lstStyle/>
          <a:p>
            <a:fld id="{36693D70-214C-4073-BDC4-44A749555568}" type="slidenum">
              <a:rPr lang="en-US" smtClean="0"/>
              <a:t>29</a:t>
            </a:fld>
            <a:endParaRPr lang="en-US" dirty="0"/>
          </a:p>
        </p:txBody>
      </p:sp>
    </p:spTree>
    <p:extLst>
      <p:ext uri="{BB962C8B-B14F-4D97-AF65-F5344CB8AC3E}">
        <p14:creationId xmlns:p14="http://schemas.microsoft.com/office/powerpoint/2010/main" val="2118557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"RAID 01" by Wheart, based on image File:RAID 0.svg by Cburnett - Own work. Licensed under CC BY-SA 3.0 via Commons - https://commons.wikimedia.org/wiki/File:RAID_01.svg#/media/File:RAID_01.svg</a:t>
            </a:r>
          </a:p>
        </p:txBody>
      </p:sp>
      <p:sp>
        <p:nvSpPr>
          <p:cNvPr id="4" name="Slide Number Placeholder 3"/>
          <p:cNvSpPr>
            <a:spLocks noGrp="1"/>
          </p:cNvSpPr>
          <p:nvPr>
            <p:ph type="sldNum" sz="quarter" idx="10"/>
          </p:nvPr>
        </p:nvSpPr>
        <p:spPr/>
        <p:txBody>
          <a:bodyPr/>
          <a:lstStyle/>
          <a:p>
            <a:fld id="{36693D70-214C-4073-BDC4-44A749555568}" type="slidenum">
              <a:rPr lang="en-US" smtClean="0"/>
              <a:t>30</a:t>
            </a:fld>
            <a:endParaRPr lang="en-US" dirty="0"/>
          </a:p>
        </p:txBody>
      </p:sp>
    </p:spTree>
    <p:extLst>
      <p:ext uri="{BB962C8B-B14F-4D97-AF65-F5344CB8AC3E}">
        <p14:creationId xmlns:p14="http://schemas.microsoft.com/office/powerpoint/2010/main" val="2363370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"RAID 6" by en:User:Cburnett - Own workThis vector image was created with Inkscape.. Licensed under CC BY-SA 3.0 via Commons - https://commons.wikimedia.org/wiki/File:RAID_6.svg#/media/File:RAID_6.svg</a:t>
            </a:r>
          </a:p>
        </p:txBody>
      </p:sp>
      <p:sp>
        <p:nvSpPr>
          <p:cNvPr id="4" name="Slide Number Placeholder 3"/>
          <p:cNvSpPr>
            <a:spLocks noGrp="1"/>
          </p:cNvSpPr>
          <p:nvPr>
            <p:ph type="sldNum" sz="quarter" idx="10"/>
          </p:nvPr>
        </p:nvSpPr>
        <p:spPr/>
        <p:txBody>
          <a:bodyPr/>
          <a:lstStyle/>
          <a:p>
            <a:fld id="{36693D70-214C-4073-BDC4-44A749555568}" type="slidenum">
              <a:rPr lang="en-US" smtClean="0"/>
              <a:t>31</a:t>
            </a:fld>
            <a:endParaRPr lang="en-US" dirty="0"/>
          </a:p>
        </p:txBody>
      </p:sp>
    </p:spTree>
    <p:extLst>
      <p:ext uri="{BB962C8B-B14F-4D97-AF65-F5344CB8AC3E}">
        <p14:creationId xmlns:p14="http://schemas.microsoft.com/office/powerpoint/2010/main" val="2705863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693D70-214C-4073-BDC4-44A749555568}" type="slidenum">
              <a:rPr lang="en-US" smtClean="0"/>
              <a:t>33</a:t>
            </a:fld>
            <a:endParaRPr lang="en-US" dirty="0"/>
          </a:p>
        </p:txBody>
      </p:sp>
    </p:spTree>
    <p:extLst>
      <p:ext uri="{BB962C8B-B14F-4D97-AF65-F5344CB8AC3E}">
        <p14:creationId xmlns:p14="http://schemas.microsoft.com/office/powerpoint/2010/main" val="866191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693D70-214C-4073-BDC4-44A749555568}" type="slidenum">
              <a:rPr lang="en-US" smtClean="0"/>
              <a:t>34</a:t>
            </a:fld>
            <a:endParaRPr lang="en-US" dirty="0"/>
          </a:p>
        </p:txBody>
      </p:sp>
    </p:spTree>
    <p:extLst>
      <p:ext uri="{BB962C8B-B14F-4D97-AF65-F5344CB8AC3E}">
        <p14:creationId xmlns:p14="http://schemas.microsoft.com/office/powerpoint/2010/main" val="22833559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693D70-214C-4073-BDC4-44A749555568}" type="slidenum">
              <a:rPr lang="en-US" smtClean="0"/>
              <a:t>35</a:t>
            </a:fld>
            <a:endParaRPr lang="en-US" dirty="0"/>
          </a:p>
        </p:txBody>
      </p:sp>
    </p:spTree>
    <p:extLst>
      <p:ext uri="{BB962C8B-B14F-4D97-AF65-F5344CB8AC3E}">
        <p14:creationId xmlns:p14="http://schemas.microsoft.com/office/powerpoint/2010/main" val="2032554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693D70-214C-4073-BDC4-44A749555568}" type="slidenum">
              <a:rPr lang="en-US" smtClean="0"/>
              <a:t>36</a:t>
            </a:fld>
            <a:endParaRPr lang="en-US" dirty="0"/>
          </a:p>
        </p:txBody>
      </p:sp>
    </p:spTree>
    <p:extLst>
      <p:ext uri="{BB962C8B-B14F-4D97-AF65-F5344CB8AC3E}">
        <p14:creationId xmlns:p14="http://schemas.microsoft.com/office/powerpoint/2010/main" val="25780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172.16.254.1/14</a:t>
            </a:r>
          </a:p>
          <a:p>
            <a:r>
              <a:rPr lang="en-US" dirty="0"/>
              <a:t>10101100.00010000.11111110.00000001</a:t>
            </a:r>
          </a:p>
          <a:p>
            <a:endParaRPr lang="en-US" dirty="0"/>
          </a:p>
          <a:p>
            <a:r>
              <a:rPr lang="en-US" dirty="0"/>
              <a:t>netmask</a:t>
            </a:r>
          </a:p>
          <a:p>
            <a:r>
              <a:rPr lang="en-US" dirty="0"/>
              <a:t>11111111.11111100.00000000.00000000</a:t>
            </a:r>
          </a:p>
          <a:p>
            <a:r>
              <a:rPr lang="en-US" dirty="0"/>
              <a:t>255.252.0.0</a:t>
            </a:r>
          </a:p>
          <a:p>
            <a:endParaRPr lang="en-US" dirty="0"/>
          </a:p>
          <a:p>
            <a:r>
              <a:rPr lang="en-US" dirty="0"/>
              <a:t>first 14 bits are the network</a:t>
            </a:r>
          </a:p>
          <a:p>
            <a:r>
              <a:rPr lang="en-US" dirty="0"/>
              <a:t>10101100.000100</a:t>
            </a:r>
          </a:p>
          <a:p>
            <a:endParaRPr lang="en-US" dirty="0"/>
          </a:p>
          <a:p>
            <a:r>
              <a:rPr lang="en-US" dirty="0"/>
              <a:t>Remaining 18 (32-14) bits are host</a:t>
            </a:r>
          </a:p>
          <a:p>
            <a:r>
              <a:rPr lang="en-US" dirty="0"/>
              <a:t>00.11111110.00000001</a:t>
            </a:r>
          </a:p>
          <a:p>
            <a:endParaRPr lang="en-US" dirty="0"/>
          </a:p>
          <a:p>
            <a:r>
              <a:rPr lang="en-US" dirty="0"/>
              <a:t>binary range:</a:t>
            </a:r>
          </a:p>
          <a:p>
            <a:r>
              <a:rPr lang="en-US" dirty="0"/>
              <a:t>10101100.00010000.00000000.00000000</a:t>
            </a:r>
          </a:p>
          <a:p>
            <a:r>
              <a:rPr lang="en-US" dirty="0"/>
              <a:t>10101100.00010011.11111111.11111111</a:t>
            </a:r>
          </a:p>
          <a:p>
            <a:endParaRPr lang="en-US" dirty="0"/>
          </a:p>
          <a:p>
            <a:r>
              <a:rPr lang="en-US" dirty="0"/>
              <a:t>decimal range:</a:t>
            </a:r>
          </a:p>
          <a:p>
            <a:r>
              <a:rPr lang="en-US" dirty="0"/>
              <a:t>172.16.0.0-172.19.255.255</a:t>
            </a:r>
          </a:p>
        </p:txBody>
      </p:sp>
      <p:sp>
        <p:nvSpPr>
          <p:cNvPr id="4" name="Slide Number Placeholder 3"/>
          <p:cNvSpPr>
            <a:spLocks noGrp="1"/>
          </p:cNvSpPr>
          <p:nvPr>
            <p:ph type="sldNum" sz="quarter" idx="10"/>
          </p:nvPr>
        </p:nvSpPr>
        <p:spPr/>
        <p:txBody>
          <a:bodyPr/>
          <a:lstStyle/>
          <a:p>
            <a:fld id="{36693D70-214C-4073-BDC4-44A749555568}" type="slidenum">
              <a:rPr lang="en-US" smtClean="0"/>
              <a:t>41</a:t>
            </a:fld>
            <a:endParaRPr lang="en-US" dirty="0"/>
          </a:p>
        </p:txBody>
      </p:sp>
    </p:spTree>
    <p:extLst>
      <p:ext uri="{BB962C8B-B14F-4D97-AF65-F5344CB8AC3E}">
        <p14:creationId xmlns:p14="http://schemas.microsoft.com/office/powerpoint/2010/main" val="598246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also Layer 3</a:t>
            </a:r>
          </a:p>
          <a:p>
            <a:r>
              <a:rPr lang="en-US" dirty="0"/>
              <a:t>“Different phone</a:t>
            </a:r>
            <a:r>
              <a:rPr lang="en-US" baseline="0" dirty="0"/>
              <a:t> number” analogy</a:t>
            </a:r>
            <a:endParaRPr lang="en-US" dirty="0"/>
          </a:p>
        </p:txBody>
      </p:sp>
      <p:sp>
        <p:nvSpPr>
          <p:cNvPr id="4" name="Slide Number Placeholder 3"/>
          <p:cNvSpPr>
            <a:spLocks noGrp="1"/>
          </p:cNvSpPr>
          <p:nvPr>
            <p:ph type="sldNum" sz="quarter" idx="10"/>
          </p:nvPr>
        </p:nvSpPr>
        <p:spPr/>
        <p:txBody>
          <a:bodyPr/>
          <a:lstStyle/>
          <a:p>
            <a:fld id="{36693D70-214C-4073-BDC4-44A749555568}" type="slidenum">
              <a:rPr lang="en-US" smtClean="0"/>
              <a:t>42</a:t>
            </a:fld>
            <a:endParaRPr lang="en-US" dirty="0"/>
          </a:p>
        </p:txBody>
      </p:sp>
    </p:spTree>
    <p:extLst>
      <p:ext uri="{BB962C8B-B14F-4D97-AF65-F5344CB8AC3E}">
        <p14:creationId xmlns:p14="http://schemas.microsoft.com/office/powerpoint/2010/main" val="4280115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693D70-214C-4073-BDC4-44A749555568}" type="slidenum">
              <a:rPr lang="en-US" smtClean="0"/>
              <a:t>6</a:t>
            </a:fld>
            <a:endParaRPr lang="en-US" dirty="0"/>
          </a:p>
        </p:txBody>
      </p:sp>
    </p:spTree>
    <p:extLst>
      <p:ext uri="{BB962C8B-B14F-4D97-AF65-F5344CB8AC3E}">
        <p14:creationId xmlns:p14="http://schemas.microsoft.com/office/powerpoint/2010/main" val="6633104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TCP/IP Model vs. OSI Model</a:t>
            </a:r>
          </a:p>
          <a:p>
            <a:r>
              <a:rPr lang="en-US" dirty="0"/>
              <a:t>TCP/IP Model layers are named</a:t>
            </a:r>
          </a:p>
          <a:p>
            <a:r>
              <a:rPr lang="en-US" dirty="0"/>
              <a:t>OSI Model layers</a:t>
            </a:r>
            <a:r>
              <a:rPr lang="en-US" baseline="0" dirty="0"/>
              <a:t> are numbered</a:t>
            </a:r>
            <a:endParaRPr lang="en-US" dirty="0"/>
          </a:p>
        </p:txBody>
      </p:sp>
      <p:sp>
        <p:nvSpPr>
          <p:cNvPr id="4" name="Slide Number Placeholder 3"/>
          <p:cNvSpPr>
            <a:spLocks noGrp="1"/>
          </p:cNvSpPr>
          <p:nvPr>
            <p:ph type="sldNum" sz="quarter" idx="10"/>
          </p:nvPr>
        </p:nvSpPr>
        <p:spPr/>
        <p:txBody>
          <a:bodyPr/>
          <a:lstStyle/>
          <a:p>
            <a:fld id="{36693D70-214C-4073-BDC4-44A749555568}" type="slidenum">
              <a:rPr lang="en-US" smtClean="0"/>
              <a:t>45</a:t>
            </a:fld>
            <a:endParaRPr lang="en-US" dirty="0"/>
          </a:p>
        </p:txBody>
      </p:sp>
    </p:spTree>
    <p:extLst>
      <p:ext uri="{BB962C8B-B14F-4D97-AF65-F5344CB8AC3E}">
        <p14:creationId xmlns:p14="http://schemas.microsoft.com/office/powerpoint/2010/main" val="4056588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693D70-214C-4073-BDC4-44A749555568}" type="slidenum">
              <a:rPr lang="en-US" smtClean="0"/>
              <a:t>46</a:t>
            </a:fld>
            <a:endParaRPr lang="en-US" dirty="0"/>
          </a:p>
        </p:txBody>
      </p:sp>
    </p:spTree>
    <p:extLst>
      <p:ext uri="{BB962C8B-B14F-4D97-AF65-F5344CB8AC3E}">
        <p14:creationId xmlns:p14="http://schemas.microsoft.com/office/powerpoint/2010/main" val="33210618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DSLAM: Digital Subscriber Line Access Multiplexer</a:t>
            </a:r>
          </a:p>
          <a:p>
            <a:r>
              <a:rPr lang="en-US" dirty="0"/>
              <a:t>POTS:</a:t>
            </a:r>
            <a:r>
              <a:rPr lang="en-US" baseline="0" dirty="0"/>
              <a:t> Plain Old Telephone Service</a:t>
            </a:r>
          </a:p>
          <a:p>
            <a:r>
              <a:rPr lang="en-US" baseline="0" dirty="0"/>
              <a:t>ADSL: Asynchronous Digital Subscriber Line</a:t>
            </a:r>
          </a:p>
          <a:p>
            <a:r>
              <a:rPr lang="en-US" dirty="0"/>
              <a:t>PABX: Private</a:t>
            </a:r>
            <a:r>
              <a:rPr lang="en-US" baseline="0" dirty="0"/>
              <a:t> Automatic Branch Exchange</a:t>
            </a:r>
          </a:p>
          <a:p>
            <a:r>
              <a:rPr lang="en-US" baseline="0" dirty="0"/>
              <a:t>PTSN: Public Switched Telephone Network</a:t>
            </a:r>
            <a:endParaRPr lang="en-US" dirty="0"/>
          </a:p>
        </p:txBody>
      </p:sp>
      <p:sp>
        <p:nvSpPr>
          <p:cNvPr id="4" name="Slide Number Placeholder 3"/>
          <p:cNvSpPr>
            <a:spLocks noGrp="1"/>
          </p:cNvSpPr>
          <p:nvPr>
            <p:ph type="sldNum" sz="quarter" idx="10"/>
          </p:nvPr>
        </p:nvSpPr>
        <p:spPr/>
        <p:txBody>
          <a:bodyPr/>
          <a:lstStyle/>
          <a:p>
            <a:fld id="{36693D70-214C-4073-BDC4-44A749555568}" type="slidenum">
              <a:rPr lang="en-US" smtClean="0"/>
              <a:t>50</a:t>
            </a:fld>
            <a:endParaRPr lang="en-US" dirty="0"/>
          </a:p>
        </p:txBody>
      </p:sp>
    </p:spTree>
    <p:extLst>
      <p:ext uri="{BB962C8B-B14F-4D97-AF65-F5344CB8AC3E}">
        <p14:creationId xmlns:p14="http://schemas.microsoft.com/office/powerpoint/2010/main" val="38576949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Database redundancy</a:t>
            </a:r>
          </a:p>
          <a:p>
            <a:r>
              <a:rPr lang="en-US" dirty="0"/>
              <a:t>Single</a:t>
            </a:r>
            <a:r>
              <a:rPr lang="en-US" baseline="0" dirty="0"/>
              <a:t> Instance/failover</a:t>
            </a:r>
            <a:endParaRPr lang="en-US" dirty="0"/>
          </a:p>
        </p:txBody>
      </p:sp>
      <p:sp>
        <p:nvSpPr>
          <p:cNvPr id="4" name="Slide Number Placeholder 3"/>
          <p:cNvSpPr>
            <a:spLocks noGrp="1"/>
          </p:cNvSpPr>
          <p:nvPr>
            <p:ph type="sldNum" sz="quarter" idx="10"/>
          </p:nvPr>
        </p:nvSpPr>
        <p:spPr/>
        <p:txBody>
          <a:bodyPr/>
          <a:lstStyle/>
          <a:p>
            <a:fld id="{36693D70-214C-4073-BDC4-44A749555568}" type="slidenum">
              <a:rPr lang="en-US" smtClean="0"/>
              <a:t>59</a:t>
            </a:fld>
            <a:endParaRPr lang="en-US" dirty="0"/>
          </a:p>
        </p:txBody>
      </p:sp>
    </p:spTree>
    <p:extLst>
      <p:ext uri="{BB962C8B-B14F-4D97-AF65-F5344CB8AC3E}">
        <p14:creationId xmlns:p14="http://schemas.microsoft.com/office/powerpoint/2010/main" val="285105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693D70-214C-4073-BDC4-44A749555568}" type="slidenum">
              <a:rPr lang="en-US" smtClean="0"/>
              <a:t>9</a:t>
            </a:fld>
            <a:endParaRPr lang="en-US" dirty="0"/>
          </a:p>
        </p:txBody>
      </p:sp>
    </p:spTree>
    <p:extLst>
      <p:ext uri="{BB962C8B-B14F-4D97-AF65-F5344CB8AC3E}">
        <p14:creationId xmlns:p14="http://schemas.microsoft.com/office/powerpoint/2010/main" val="3753067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syllabus</a:t>
            </a:r>
          </a:p>
        </p:txBody>
      </p:sp>
      <p:sp>
        <p:nvSpPr>
          <p:cNvPr id="4" name="Slide Number Placeholder 3"/>
          <p:cNvSpPr>
            <a:spLocks noGrp="1"/>
          </p:cNvSpPr>
          <p:nvPr>
            <p:ph type="sldNum" sz="quarter" idx="10"/>
          </p:nvPr>
        </p:nvSpPr>
        <p:spPr/>
        <p:txBody>
          <a:bodyPr/>
          <a:lstStyle/>
          <a:p>
            <a:fld id="{36693D70-214C-4073-BDC4-44A749555568}" type="slidenum">
              <a:rPr lang="en-US" smtClean="0"/>
              <a:t>11</a:t>
            </a:fld>
            <a:endParaRPr lang="en-US" dirty="0"/>
          </a:p>
        </p:txBody>
      </p:sp>
    </p:spTree>
    <p:extLst>
      <p:ext uri="{BB962C8B-B14F-4D97-AF65-F5344CB8AC3E}">
        <p14:creationId xmlns:p14="http://schemas.microsoft.com/office/powerpoint/2010/main" val="3764559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a:solidFill>
                  <a:schemeClr val="tx1"/>
                </a:solidFill>
                <a:effectLst/>
                <a:latin typeface="+mn-lt"/>
                <a:ea typeface="+mn-ea"/>
                <a:cs typeface="+mn-cs"/>
              </a:rPr>
              <a:t>serv·er</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/ˈ</a:t>
            </a:r>
            <a:r>
              <a:rPr lang="en-US" sz="1200" b="0" i="0" kern="1200" dirty="0" err="1">
                <a:solidFill>
                  <a:schemeClr val="tx1"/>
                </a:solidFill>
                <a:effectLst/>
                <a:latin typeface="+mn-lt"/>
                <a:ea typeface="+mn-ea"/>
                <a:cs typeface="+mn-cs"/>
              </a:rPr>
              <a:t>sərvər</a:t>
            </a:r>
            <a:r>
              <a:rPr lang="en-US" sz="1200" b="0" i="0" kern="1200" dirty="0">
                <a:solidFill>
                  <a:schemeClr val="tx1"/>
                </a:solidFill>
                <a:effectLst/>
                <a:latin typeface="+mn-lt"/>
                <a:ea typeface="+mn-ea"/>
                <a:cs typeface="+mn-cs"/>
              </a:rPr>
              <a:t>/</a:t>
            </a:r>
          </a:p>
          <a:p>
            <a:r>
              <a:rPr lang="en-US" dirty="0"/>
              <a:t>Noun</a:t>
            </a:r>
          </a:p>
          <a:p>
            <a:pPr marL="228600" indent="-228600">
              <a:buAutoNum type="arabicPeriod"/>
            </a:pPr>
            <a:r>
              <a:rPr lang="en-US" sz="1200" b="0" i="0" kern="1200" dirty="0">
                <a:solidFill>
                  <a:schemeClr val="tx1"/>
                </a:solidFill>
                <a:effectLst/>
                <a:latin typeface="+mn-lt"/>
                <a:ea typeface="+mn-ea"/>
                <a:cs typeface="+mn-cs"/>
              </a:rPr>
              <a:t>A person or thing that provides a service or commodity</a:t>
            </a:r>
          </a:p>
          <a:p>
            <a:pPr marL="228600" indent="-228600">
              <a:buAutoNum type="arabicPeriod"/>
            </a:pPr>
            <a:r>
              <a:rPr lang="en-US" sz="1200" b="0" i="0" kern="1200" dirty="0">
                <a:solidFill>
                  <a:schemeClr val="tx1"/>
                </a:solidFill>
                <a:effectLst/>
                <a:latin typeface="+mn-lt"/>
                <a:ea typeface="+mn-ea"/>
                <a:cs typeface="+mn-cs"/>
              </a:rPr>
              <a:t>2. A computer or computer program that manages access to a centralized resource or service in a network.</a:t>
            </a:r>
          </a:p>
          <a:p>
            <a:pPr marL="228600" indent="-228600">
              <a:buAutoNum type="arabicPeriod"/>
            </a:pPr>
            <a:r>
              <a:rPr lang="en-US" dirty="0"/>
              <a:t>https://techterms.com/definition/server</a:t>
            </a:r>
          </a:p>
        </p:txBody>
      </p:sp>
      <p:sp>
        <p:nvSpPr>
          <p:cNvPr id="4" name="Slide Number Placeholder 3"/>
          <p:cNvSpPr>
            <a:spLocks noGrp="1"/>
          </p:cNvSpPr>
          <p:nvPr>
            <p:ph type="sldNum" sz="quarter" idx="10"/>
          </p:nvPr>
        </p:nvSpPr>
        <p:spPr/>
        <p:txBody>
          <a:bodyPr/>
          <a:lstStyle/>
          <a:p>
            <a:fld id="{36693D70-214C-4073-BDC4-44A749555568}" type="slidenum">
              <a:rPr lang="en-US" smtClean="0"/>
              <a:t>12</a:t>
            </a:fld>
            <a:endParaRPr lang="en-US" dirty="0"/>
          </a:p>
        </p:txBody>
      </p:sp>
    </p:spTree>
    <p:extLst>
      <p:ext uri="{BB962C8B-B14F-4D97-AF65-F5344CB8AC3E}">
        <p14:creationId xmlns:p14="http://schemas.microsoft.com/office/powerpoint/2010/main" val="3393149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Redundancy!</a:t>
            </a:r>
          </a:p>
        </p:txBody>
      </p:sp>
      <p:sp>
        <p:nvSpPr>
          <p:cNvPr id="4" name="Slide Number Placeholder 3"/>
          <p:cNvSpPr>
            <a:spLocks noGrp="1"/>
          </p:cNvSpPr>
          <p:nvPr>
            <p:ph type="sldNum" sz="quarter" idx="10"/>
          </p:nvPr>
        </p:nvSpPr>
        <p:spPr/>
        <p:txBody>
          <a:bodyPr/>
          <a:lstStyle/>
          <a:p>
            <a:fld id="{36693D70-214C-4073-BDC4-44A749555568}" type="slidenum">
              <a:rPr lang="en-US" smtClean="0"/>
              <a:t>13</a:t>
            </a:fld>
            <a:endParaRPr lang="en-US" dirty="0"/>
          </a:p>
        </p:txBody>
      </p:sp>
    </p:spTree>
    <p:extLst>
      <p:ext uri="{BB962C8B-B14F-4D97-AF65-F5344CB8AC3E}">
        <p14:creationId xmlns:p14="http://schemas.microsoft.com/office/powerpoint/2010/main" val="1196184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693D70-214C-4073-BDC4-44A749555568}" type="slidenum">
              <a:rPr lang="en-US" smtClean="0"/>
              <a:t>14</a:t>
            </a:fld>
            <a:endParaRPr lang="en-US" dirty="0"/>
          </a:p>
        </p:txBody>
      </p:sp>
    </p:spTree>
    <p:extLst>
      <p:ext uri="{BB962C8B-B14F-4D97-AF65-F5344CB8AC3E}">
        <p14:creationId xmlns:p14="http://schemas.microsoft.com/office/powerpoint/2010/main" val="1748317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693D70-214C-4073-BDC4-44A749555568}" type="slidenum">
              <a:rPr lang="en-US" smtClean="0"/>
              <a:t>17</a:t>
            </a:fld>
            <a:endParaRPr lang="en-US" dirty="0"/>
          </a:p>
        </p:txBody>
      </p:sp>
    </p:spTree>
    <p:extLst>
      <p:ext uri="{BB962C8B-B14F-4D97-AF65-F5344CB8AC3E}">
        <p14:creationId xmlns:p14="http://schemas.microsoft.com/office/powerpoint/2010/main" val="778810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Drawbacks</a:t>
            </a:r>
          </a:p>
          <a:p>
            <a:r>
              <a:rPr lang="en-US" sz="1200" b="1" i="0" kern="1200" dirty="0">
                <a:solidFill>
                  <a:schemeClr val="tx1"/>
                </a:solidFill>
                <a:effectLst/>
                <a:latin typeface="+mn-lt"/>
                <a:ea typeface="+mn-ea"/>
                <a:cs typeface="+mn-cs"/>
              </a:rPr>
              <a:t>Shared hosting in general</a:t>
            </a:r>
          </a:p>
          <a:p>
            <a:r>
              <a:rPr lang="en-US" sz="1200" b="0" i="0" kern="1200" dirty="0">
                <a:solidFill>
                  <a:schemeClr val="tx1"/>
                </a:solidFill>
                <a:effectLst/>
                <a:latin typeface="+mn-lt"/>
                <a:ea typeface="+mn-ea"/>
                <a:cs typeface="+mn-cs"/>
              </a:rPr>
              <a:t>If </a:t>
            </a:r>
            <a:r>
              <a:rPr lang="en-US" sz="1200" b="0" i="0" u="none" strike="noStrike" kern="1200" dirty="0">
                <a:solidFill>
                  <a:schemeClr val="tx1"/>
                </a:solidFill>
                <a:effectLst/>
                <a:latin typeface="+mn-lt"/>
                <a:ea typeface="+mn-ea"/>
                <a:cs typeface="+mn-cs"/>
              </a:rPr>
              <a:t>file permissions</a:t>
            </a:r>
            <a:r>
              <a:rPr lang="en-US" sz="1200" b="0" i="0" kern="1200" dirty="0">
                <a:solidFill>
                  <a:schemeClr val="tx1"/>
                </a:solidFill>
                <a:effectLst/>
                <a:latin typeface="+mn-lt"/>
                <a:ea typeface="+mn-ea"/>
                <a:cs typeface="+mn-cs"/>
              </a:rPr>
              <a:t> have been improperly configured, then shared file systems might give other (compromised) users or processes system-wide access to these files.</a:t>
            </a:r>
          </a:p>
          <a:p>
            <a:r>
              <a:rPr lang="en-US" sz="1200" b="0" i="0" kern="1200" dirty="0">
                <a:solidFill>
                  <a:schemeClr val="tx1"/>
                </a:solidFill>
                <a:effectLst/>
                <a:latin typeface="+mn-lt"/>
                <a:ea typeface="+mn-ea"/>
                <a:cs typeface="+mn-cs"/>
              </a:rPr>
              <a:t>System performance may suffer on heavily-loaded systems.</a:t>
            </a:r>
          </a:p>
          <a:p>
            <a:r>
              <a:rPr lang="en-US" sz="1200" b="0" i="0" kern="1200" dirty="0">
                <a:solidFill>
                  <a:schemeClr val="tx1"/>
                </a:solidFill>
                <a:effectLst/>
                <a:latin typeface="+mn-lt"/>
                <a:ea typeface="+mn-ea"/>
                <a:cs typeface="+mn-cs"/>
              </a:rPr>
              <a:t>Because of the lack of </a:t>
            </a:r>
            <a:r>
              <a:rPr lang="en-US" sz="1200" b="0" i="0" u="none" strike="noStrike" kern="1200" dirty="0">
                <a:solidFill>
                  <a:schemeClr val="tx1"/>
                </a:solidFill>
                <a:effectLst/>
                <a:latin typeface="+mn-lt"/>
                <a:ea typeface="+mn-ea"/>
                <a:cs typeface="+mn-cs"/>
              </a:rPr>
              <a:t>root</a:t>
            </a:r>
            <a:r>
              <a:rPr lang="en-US" sz="1200" b="0" i="0" kern="1200" dirty="0">
                <a:solidFill>
                  <a:schemeClr val="tx1"/>
                </a:solidFill>
                <a:effectLst/>
                <a:latin typeface="+mn-lt"/>
                <a:ea typeface="+mn-ea"/>
                <a:cs typeface="+mn-cs"/>
              </a:rPr>
              <a:t> access, user-installed services cannot listen on </a:t>
            </a:r>
            <a:r>
              <a:rPr lang="en-US" sz="1200" b="0" i="0" u="none" strike="noStrike" kern="1200" dirty="0">
                <a:solidFill>
                  <a:schemeClr val="tx1"/>
                </a:solidFill>
                <a:effectLst/>
                <a:latin typeface="+mn-lt"/>
                <a:ea typeface="+mn-ea"/>
                <a:cs typeface="+mn-cs"/>
              </a:rPr>
              <a:t>well-known ports</a:t>
            </a:r>
            <a:r>
              <a:rPr lang="en-US" sz="1200" b="0" i="0" kern="1200" dirty="0">
                <a:solidFill>
                  <a:schemeClr val="tx1"/>
                </a:solidFill>
                <a:effectLst/>
                <a:latin typeface="+mn-lt"/>
                <a:ea typeface="+mn-ea"/>
                <a:cs typeface="+mn-cs"/>
              </a:rPr>
              <a:t> below 1024</a:t>
            </a:r>
          </a:p>
          <a:p>
            <a:r>
              <a:rPr lang="en-US" sz="1200" b="1" i="0" kern="1200" dirty="0">
                <a:solidFill>
                  <a:schemeClr val="tx1"/>
                </a:solidFill>
                <a:effectLst/>
                <a:latin typeface="+mn-lt"/>
                <a:ea typeface="+mn-ea"/>
                <a:cs typeface="+mn-cs"/>
              </a:rPr>
              <a:t>Name-based virtual hosts</a:t>
            </a:r>
          </a:p>
          <a:p>
            <a:r>
              <a:rPr lang="en-US" sz="1200" b="0" i="0" kern="1200" dirty="0">
                <a:solidFill>
                  <a:schemeClr val="tx1"/>
                </a:solidFill>
                <a:effectLst/>
                <a:latin typeface="+mn-lt"/>
                <a:ea typeface="+mn-ea"/>
                <a:cs typeface="+mn-cs"/>
              </a:rPr>
              <a:t>They will not work with very old HTTP/1.0 browsers that do not send the hostname as part of requests. Since the "Host" header is mandatory in HTTP/1.1, which was issued in 1999 as </a:t>
            </a:r>
            <a:r>
              <a:rPr lang="en-US" sz="1200" b="0" i="0" u="none" strike="noStrike" kern="1200" dirty="0">
                <a:solidFill>
                  <a:schemeClr val="tx1"/>
                </a:solidFill>
                <a:effectLst/>
                <a:latin typeface="+mn-lt"/>
                <a:ea typeface="+mn-ea"/>
                <a:cs typeface="+mn-cs"/>
              </a:rPr>
              <a:t>RFC 2616</a:t>
            </a:r>
            <a:r>
              <a:rPr lang="en-US" sz="1200" b="0" i="0" kern="1200" dirty="0">
                <a:solidFill>
                  <a:schemeClr val="tx1"/>
                </a:solidFill>
                <a:effectLst/>
                <a:latin typeface="+mn-lt"/>
                <a:ea typeface="+mn-ea"/>
                <a:cs typeface="+mn-cs"/>
              </a:rPr>
              <a:t>, this is not a common issue.</a:t>
            </a:r>
          </a:p>
          <a:p>
            <a:r>
              <a:rPr lang="en-US" sz="1200" b="0" i="0" kern="1200" dirty="0">
                <a:solidFill>
                  <a:schemeClr val="tx1"/>
                </a:solidFill>
                <a:effectLst/>
                <a:latin typeface="+mn-lt"/>
                <a:ea typeface="+mn-ea"/>
                <a:cs typeface="+mn-cs"/>
              </a:rPr>
              <a:t>By default, they do not properly support secure websites using </a:t>
            </a:r>
            <a:r>
              <a:rPr lang="en-US" sz="1200" b="0" i="0" u="none" strike="noStrike" kern="1200" dirty="0">
                <a:solidFill>
                  <a:schemeClr val="tx1"/>
                </a:solidFill>
                <a:effectLst/>
                <a:latin typeface="+mn-lt"/>
                <a:ea typeface="+mn-ea"/>
                <a:cs typeface="+mn-cs"/>
              </a:rPr>
              <a:t>HTTPS</a:t>
            </a:r>
            <a:r>
              <a:rPr lang="en-US" sz="1200" b="0" i="0" kern="1200" dirty="0">
                <a:solidFill>
                  <a:schemeClr val="tx1"/>
                </a:solidFill>
                <a:effectLst/>
                <a:latin typeface="+mn-lt"/>
                <a:ea typeface="+mn-ea"/>
                <a:cs typeface="+mn-cs"/>
              </a:rPr>
              <a:t>. All name-based virtual hosts using the same IP address must share the same </a:t>
            </a:r>
            <a:r>
              <a:rPr lang="en-US" sz="1200" b="0" i="0" u="none" strike="noStrike" kern="1200" dirty="0">
                <a:solidFill>
                  <a:schemeClr val="tx1"/>
                </a:solidFill>
                <a:effectLst/>
                <a:latin typeface="+mn-lt"/>
                <a:ea typeface="+mn-ea"/>
                <a:cs typeface="+mn-cs"/>
              </a:rPr>
              <a:t>digital certificate</a:t>
            </a:r>
            <a:r>
              <a:rPr lang="en-US" sz="1200" b="0" i="0" kern="1200" dirty="0">
                <a:solidFill>
                  <a:schemeClr val="tx1"/>
                </a:solidFill>
                <a:effectLst/>
                <a:latin typeface="+mn-lt"/>
                <a:ea typeface="+mn-ea"/>
                <a:cs typeface="+mn-cs"/>
              </a:rPr>
              <a:t> because the </a:t>
            </a:r>
            <a:r>
              <a:rPr lang="en-US" sz="1200" b="0" i="0" u="none" strike="noStrike" kern="1200" dirty="0">
                <a:solidFill>
                  <a:schemeClr val="tx1"/>
                </a:solidFill>
                <a:effectLst/>
                <a:latin typeface="+mn-lt"/>
                <a:ea typeface="+mn-ea"/>
                <a:cs typeface="+mn-cs"/>
              </a:rPr>
              <a:t>SSL/TLS</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handshake</a:t>
            </a:r>
            <a:r>
              <a:rPr lang="en-US" sz="1200" b="0" i="0" kern="1200" dirty="0">
                <a:solidFill>
                  <a:schemeClr val="tx1"/>
                </a:solidFill>
                <a:effectLst/>
                <a:latin typeface="+mn-lt"/>
                <a:ea typeface="+mn-ea"/>
                <a:cs typeface="+mn-cs"/>
              </a:rPr>
              <a:t> takes place before the hostname is sent to the server. While there are solutions to this such as </a:t>
            </a:r>
            <a:r>
              <a:rPr lang="en-US" sz="1200" b="0" i="0" u="none" strike="noStrike" kern="1200" dirty="0">
                <a:solidFill>
                  <a:schemeClr val="tx1"/>
                </a:solidFill>
                <a:effectLst/>
                <a:latin typeface="+mn-lt"/>
                <a:ea typeface="+mn-ea"/>
                <a:cs typeface="+mn-cs"/>
              </a:rPr>
              <a:t>Server Name Indication</a:t>
            </a:r>
            <a:r>
              <a:rPr lang="en-US" sz="1200" b="0" i="0" kern="1200" dirty="0">
                <a:solidFill>
                  <a:schemeClr val="tx1"/>
                </a:solidFill>
                <a:effectLst/>
                <a:latin typeface="+mn-lt"/>
                <a:ea typeface="+mn-ea"/>
                <a:cs typeface="+mn-cs"/>
              </a:rPr>
              <a:t>, it is not yet widely implemented.</a:t>
            </a:r>
          </a:p>
          <a:p>
            <a:r>
              <a:rPr lang="en-US" sz="1200" b="0" i="0" kern="1200" dirty="0">
                <a:solidFill>
                  <a:schemeClr val="tx1"/>
                </a:solidFill>
                <a:effectLst/>
                <a:latin typeface="+mn-lt"/>
                <a:ea typeface="+mn-ea"/>
                <a:cs typeface="+mn-cs"/>
              </a:rPr>
              <a:t>If the </a:t>
            </a:r>
            <a:r>
              <a:rPr lang="en-US" sz="1200" b="0" i="0" u="none" strike="noStrike" kern="1200" dirty="0">
                <a:solidFill>
                  <a:schemeClr val="tx1"/>
                </a:solidFill>
                <a:effectLst/>
                <a:latin typeface="+mn-lt"/>
                <a:ea typeface="+mn-ea"/>
                <a:cs typeface="+mn-cs"/>
              </a:rPr>
              <a:t>Domain Name System</a:t>
            </a:r>
            <a:r>
              <a:rPr lang="en-US" sz="1200" b="0" i="0" kern="1200" dirty="0">
                <a:solidFill>
                  <a:schemeClr val="tx1"/>
                </a:solidFill>
                <a:effectLst/>
                <a:latin typeface="+mn-lt"/>
                <a:ea typeface="+mn-ea"/>
                <a:cs typeface="+mn-cs"/>
              </a:rPr>
              <a:t> is malfunctioning, or DNS changes haven't </a:t>
            </a:r>
            <a:r>
              <a:rPr lang="en-US" sz="1200" b="0" i="0" u="none" strike="noStrike" kern="1200" dirty="0">
                <a:solidFill>
                  <a:schemeClr val="tx1"/>
                </a:solidFill>
                <a:effectLst/>
                <a:latin typeface="+mn-lt"/>
                <a:ea typeface="+mn-ea"/>
                <a:cs typeface="+mn-cs"/>
              </a:rPr>
              <a:t>propagated to all ISPs' resolvers</a:t>
            </a:r>
            <a:r>
              <a:rPr lang="en-US" sz="1200" b="0" i="0" kern="1200" dirty="0">
                <a:solidFill>
                  <a:schemeClr val="tx1"/>
                </a:solidFill>
                <a:effectLst/>
                <a:latin typeface="+mn-lt"/>
                <a:ea typeface="+mn-ea"/>
                <a:cs typeface="+mn-cs"/>
              </a:rPr>
              <a:t>, it is not possible to fall back to using the IP address to contact the system. Some web hosting companies may offer alternative URLs to provide access in such cases.</a:t>
            </a:r>
          </a:p>
        </p:txBody>
      </p:sp>
      <p:sp>
        <p:nvSpPr>
          <p:cNvPr id="4" name="Slide Number Placeholder 3"/>
          <p:cNvSpPr>
            <a:spLocks noGrp="1"/>
          </p:cNvSpPr>
          <p:nvPr>
            <p:ph type="sldNum" sz="quarter" idx="10"/>
          </p:nvPr>
        </p:nvSpPr>
        <p:spPr/>
        <p:txBody>
          <a:bodyPr/>
          <a:lstStyle/>
          <a:p>
            <a:fld id="{36693D70-214C-4073-BDC4-44A749555568}" type="slidenum">
              <a:rPr lang="en-US" smtClean="0"/>
              <a:t>20</a:t>
            </a:fld>
            <a:endParaRPr lang="en-US" dirty="0"/>
          </a:p>
        </p:txBody>
      </p:sp>
    </p:spTree>
    <p:extLst>
      <p:ext uri="{BB962C8B-B14F-4D97-AF65-F5344CB8AC3E}">
        <p14:creationId xmlns:p14="http://schemas.microsoft.com/office/powerpoint/2010/main" val="681327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0FB6464-7933-4304-9B3B-EF6CCF3A15CA}" type="datetime1">
              <a:rPr lang="en-US" smtClean="0"/>
              <a:t>2/11/25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1193360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33EC3A-57F8-4009-9DBE-7ADDF509CDFE}" type="datetime1">
              <a:rPr lang="en-US" smtClean="0"/>
              <a:t>2/11/25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3559695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ABAB5F-956B-4E41-8E84-5F4E4D799FEE}" type="datetime1">
              <a:rPr lang="en-US" smtClean="0"/>
              <a:t>2/11/25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1834912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A98C4B0-2A61-46D7-B805-B2731465A9D1}" type="datetime1">
              <a:rPr lang="en-US" smtClean="0"/>
              <a:t>2/11/25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1040897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E09CCF-1633-4270-B282-25954267FA8D}" type="datetime1">
              <a:rPr lang="en-US" smtClean="0"/>
              <a:t>2/11/25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188720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120E42-2C67-4BC0-A733-4CDC4CFB138A}" type="datetime1">
              <a:rPr lang="en-US" smtClean="0"/>
              <a:t>2/11/25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126586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E276FD-EF8F-4886-9EB1-BFA8FFC8E06D}" type="datetime1">
              <a:rPr lang="en-US" smtClean="0"/>
              <a:t>2/11/25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3211931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90BB81-E1DA-4394-B30F-12539360E77B}" type="datetime1">
              <a:rPr lang="en-US" smtClean="0"/>
              <a:t>2/11/25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519047-9AFA-4A82-8069-D12132B7B90E}"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457529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FB4CC82-D169-422E-A48E-4C9E116071E1}" type="datetime1">
              <a:rPr lang="en-US" smtClean="0"/>
              <a:t>2/11/25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519047-9AFA-4A82-8069-D12132B7B90E}" type="slidenum">
              <a:rPr lang="en-US" smtClean="0"/>
              <a:t>‹#›</a:t>
            </a:fld>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31700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2B61A5-ADA6-4256-9075-9344F53E9EAA}" type="datetime1">
              <a:rPr lang="en-US" smtClean="0"/>
              <a:t>2/11/25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1400975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A231B3-7B8A-4179-ACEE-2086BDE1D79A}" type="datetime1">
              <a:rPr lang="en-US" smtClean="0"/>
              <a:t>2/11/25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2846083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CB0C27-DB6D-49F7-B6D0-AC1122E6377E}" type="datetime1">
              <a:rPr lang="en-US" smtClean="0"/>
              <a:t>2/11/25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1143422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6C059C-955F-4FE2-8413-4A56142879FA}" type="datetime1">
              <a:rPr lang="en-US" smtClean="0"/>
              <a:t>2/11/25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34251902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241AB0-D9E8-4357-BE92-D13DF45A23D2}" type="datetime1">
              <a:rPr lang="en-US" smtClean="0"/>
              <a:t>2/11/25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25685099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913EAF-241F-4638-880B-DAFDCC282E37}" type="datetime1">
              <a:rPr lang="en-US" smtClean="0"/>
              <a:t>2/11/25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15270670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06C7346-6563-4269-9F58-E50EB2C38634}" type="datetime1">
              <a:rPr lang="en-US" smtClean="0"/>
              <a:t>2/11/25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19047-9AFA-4A82-8069-D12132B7B90E}"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47478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49FD16-8ED7-4A5A-9AAF-31F8334760D9}" type="datetime1">
              <a:rPr lang="en-US" smtClean="0"/>
              <a:t>2/11/25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30484905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C13546-ED48-42B8-9905-65514D4861EA}" type="datetime1">
              <a:rPr lang="en-US" smtClean="0"/>
              <a:t>2/11/25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19047-9AFA-4A82-8069-D12132B7B90E}"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67388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768CED-DA09-479B-B8E0-C5B1BEAE9981}" type="datetime1">
              <a:rPr lang="en-US" smtClean="0"/>
              <a:t>2/11/25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32836539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03974A-E042-464B-AD7B-1507ED2BFB62}" type="datetime1">
              <a:rPr lang="en-US" smtClean="0"/>
              <a:t>2/11/25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11067009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ACE2AC8-E9A0-4ACC-B657-EB651DE5E03E}" type="datetime1">
              <a:rPr lang="en-US" smtClean="0"/>
              <a:t>2/11/25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18870514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F4C164E-A612-4386-AA3D-DE16D2DBE737}" type="datetime1">
              <a:rPr lang="en-US" smtClean="0"/>
              <a:t>2/11/25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3798436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091B2B-FB59-438A-ACDC-47701874B650}" type="datetime1">
              <a:rPr lang="en-US" smtClean="0"/>
              <a:t>2/11/25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19062764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A6F18A5-EBA6-49C8-A8DF-1C8F2C5306DC}" type="datetime1">
              <a:rPr lang="en-US" smtClean="0"/>
              <a:t>2/11/25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B519047-9AFA-4A82-8069-D12132B7B90E}" type="slidenum">
              <a:rPr lang="en-US" smtClean="0"/>
              <a:t>‹#›</a:t>
            </a:fld>
            <a:endParaRPr lang="en-US" dirty="0"/>
          </a:p>
        </p:txBody>
      </p:sp>
    </p:spTree>
    <p:extLst>
      <p:ext uri="{BB962C8B-B14F-4D97-AF65-F5344CB8AC3E}">
        <p14:creationId xmlns:p14="http://schemas.microsoft.com/office/powerpoint/2010/main" val="5852470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48AC05-A270-4A85-BD49-D1BEE74B6105}" type="datetime1">
              <a:rPr lang="en-US" smtClean="0"/>
              <a:t>2/11/25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32099691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EEAC9B-AF37-4663-9128-A74879FD23BB}" type="datetime1">
              <a:rPr lang="en-US" smtClean="0"/>
              <a:t>2/11/25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22677725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33715-7FD4-4E51-99DB-DCE0FC772BFF}" type="datetime1">
              <a:rPr lang="en-US" smtClean="0"/>
              <a:t>2/11/25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2403062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53CAFE-C5BB-40FB-A774-4FE614115DD2}" type="datetime1">
              <a:rPr lang="en-US" smtClean="0"/>
              <a:t>2/11/25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418064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AF513E-DAF2-4773-90A1-79213E3BE21B}" type="datetime1">
              <a:rPr lang="en-US" smtClean="0"/>
              <a:t>2/11/25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519047-9AFA-4A82-8069-D12132B7B90E}"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440315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5D1A736-8C64-4635-88CC-AE9A1744241C}" type="datetime1">
              <a:rPr lang="en-US" smtClean="0"/>
              <a:t>2/11/25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519047-9AFA-4A82-8069-D12132B7B90E}" type="slidenum">
              <a:rPr lang="en-US" smtClean="0"/>
              <a:t>‹#›</a:t>
            </a:fld>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79677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C3454B-6CC6-4106-8A25-8BBBE77444DB}" type="datetime1">
              <a:rPr lang="en-US" smtClean="0"/>
              <a:t>2/11/25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94255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0C4F41-D7D5-41C9-BDB1-E320C9E65C2E}" type="datetime1">
              <a:rPr lang="en-US" smtClean="0"/>
              <a:t>2/11/25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1048615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780923-0AF4-4163-8A3C-9B6F5BD15DAA}" type="datetime1">
              <a:rPr lang="en-US" smtClean="0"/>
              <a:t>2/11/25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2138720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57447460-AEBE-474F-8828-452E13E71E98}" type="datetime1">
              <a:rPr lang="en-US" smtClean="0"/>
              <a:t>2/11/25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8B519047-9AFA-4A82-8069-D12132B7B90E}" type="slidenum">
              <a:rPr lang="en-US" smtClean="0"/>
              <a:t>‹#›</a:t>
            </a:fld>
            <a:endParaRPr lang="en-US" dirty="0"/>
          </a:p>
        </p:txBody>
      </p:sp>
    </p:spTree>
    <p:extLst>
      <p:ext uri="{BB962C8B-B14F-4D97-AF65-F5344CB8AC3E}">
        <p14:creationId xmlns:p14="http://schemas.microsoft.com/office/powerpoint/2010/main" val="297665492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E0950942-1EA8-4C94-887E-24B9B2BC3CF9}" type="datetime1">
              <a:rPr lang="en-US" smtClean="0"/>
              <a:t>2/11/25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8B519047-9AFA-4A82-8069-D12132B7B90E}" type="slidenum">
              <a:rPr lang="en-US" smtClean="0"/>
              <a:t>‹#›</a:t>
            </a:fld>
            <a:endParaRPr lang="en-US" dirty="0"/>
          </a:p>
        </p:txBody>
      </p:sp>
    </p:spTree>
    <p:extLst>
      <p:ext uri="{BB962C8B-B14F-4D97-AF65-F5344CB8AC3E}">
        <p14:creationId xmlns:p14="http://schemas.microsoft.com/office/powerpoint/2010/main" val="2686189146"/>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807229C-8199-4793-89C5-DAC24A854176}" type="datetime1">
              <a:rPr lang="en-US" smtClean="0"/>
              <a:t>2/11/25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B519047-9AFA-4A82-8069-D12132B7B90E}"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8649982"/>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hyperlink" Target="https://pennwest.libcal.com/hours" TargetMode="Externa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hyperlink" Target="https://jetkvm.com/" TargetMode="External"/><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hyperlink" Target="http://jpatalon.cs.edinboro.edu/" TargetMode="External"/><Relationship Id="rId2" Type="http://schemas.openxmlformats.org/officeDocument/2006/relationships/notesSlide" Target="../notesSlides/notesSlide1.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hyperlink" Target="http://jpatalon.cs.edinboro.edu/ecsc325/ECSC%20325.200%20Syllabus%20202520.pdf" TargetMode="External"/><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gif"/><Relationship Id="rId5" Type="http://schemas.openxmlformats.org/officeDocument/2006/relationships/hyperlink" Target="http://jpatalon.ultrastuff.net/" TargetMode="External"/><Relationship Id="rId4" Type="http://schemas.openxmlformats.org/officeDocument/2006/relationships/hyperlink" Target="http://jpatalon.cs.edinboro.edu/" TargetMode="External"/></Relationships>
</file>

<file path=ppt/slides/_rels/slide6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6.xml"/></Relationships>
</file>

<file path=ppt/slides/_rels/slide6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hyperlink" Target="https://www.pennwest.edu/_resources/docs/about/policies/ac013-class-attendance.pdf" TargetMode="Externa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hyperlink" Target="https://www.amazon.com/Linux-Administration-Beginners-Guide-Seventh/dp/0071845364" TargetMode="External"/><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hyperlink" Target="https://www.amazon.com/Practice-System-Network-Administration-Enterprise/dp/032191916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ECSC 325.200</a:t>
            </a:r>
            <a:br>
              <a:rPr lang="en-US" dirty="0"/>
            </a:br>
            <a:r>
              <a:rPr lang="en-US" sz="5400" dirty="0"/>
              <a:t>Web Server Administration</a:t>
            </a:r>
          </a:p>
        </p:txBody>
      </p:sp>
      <p:sp>
        <p:nvSpPr>
          <p:cNvPr id="3" name="Subtitle 2"/>
          <p:cNvSpPr>
            <a:spLocks noGrp="1"/>
          </p:cNvSpPr>
          <p:nvPr>
            <p:ph type="subTitle" idx="1"/>
          </p:nvPr>
        </p:nvSpPr>
        <p:spPr/>
        <p:txBody>
          <a:bodyPr/>
          <a:lstStyle/>
          <a:p>
            <a:r>
              <a:rPr lang="en-US" dirty="0"/>
              <a:t>Spring 2025 – Week 1-1 – January 14</a:t>
            </a:r>
            <a:r>
              <a:rPr lang="en-US" baseline="30000" dirty="0"/>
              <a:t>th</a:t>
            </a:r>
            <a:r>
              <a:rPr lang="en-US" dirty="0"/>
              <a:t>, 2025</a:t>
            </a:r>
          </a:p>
          <a:p>
            <a:r>
              <a:rPr lang="en-US" dirty="0"/>
              <a:t>Introduction and overview</a:t>
            </a:r>
          </a:p>
        </p:txBody>
      </p:sp>
    </p:spTree>
    <p:extLst>
      <p:ext uri="{BB962C8B-B14F-4D97-AF65-F5344CB8AC3E}">
        <p14:creationId xmlns:p14="http://schemas.microsoft.com/office/powerpoint/2010/main" val="1084145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Hours</a:t>
            </a:r>
          </a:p>
        </p:txBody>
      </p:sp>
      <p:sp>
        <p:nvSpPr>
          <p:cNvPr id="3" name="Content Placeholder 2"/>
          <p:cNvSpPr>
            <a:spLocks noGrp="1"/>
          </p:cNvSpPr>
          <p:nvPr>
            <p:ph idx="1"/>
          </p:nvPr>
        </p:nvSpPr>
        <p:spPr/>
        <p:txBody>
          <a:bodyPr/>
          <a:lstStyle/>
          <a:p>
            <a:r>
              <a:rPr lang="en-US" dirty="0">
                <a:hlinkClick r:id="rId2"/>
              </a:rPr>
              <a:t>Library Hours</a:t>
            </a:r>
            <a:endParaRPr lang="en-US" dirty="0"/>
          </a:p>
          <a:p>
            <a:r>
              <a:rPr lang="en-US" dirty="0"/>
              <a:t>Ross Hall Labs</a:t>
            </a:r>
          </a:p>
          <a:p>
            <a:pPr lvl="1"/>
            <a:r>
              <a:rPr lang="en-US" dirty="0"/>
              <a:t>Ross 137 – Math &amp; CS Computer Lab – For CS majors, 24-hour access with passcode</a:t>
            </a:r>
          </a:p>
          <a:p>
            <a:pPr lvl="2"/>
            <a:r>
              <a:rPr lang="en-US" dirty="0"/>
              <a:t>Also room Ross 138 with ID swipe</a:t>
            </a:r>
          </a:p>
          <a:p>
            <a:r>
              <a:rPr lang="en-US" dirty="0"/>
              <a:t>Contact IT Help Desk for additional computer lab locations and availability</a:t>
            </a:r>
          </a:p>
          <a:p>
            <a:pPr lvl="1"/>
            <a:r>
              <a:rPr lang="en-US" dirty="0"/>
              <a:t>(814) 732-2111</a:t>
            </a:r>
          </a:p>
        </p:txBody>
      </p:sp>
      <p:sp>
        <p:nvSpPr>
          <p:cNvPr id="4" name="Slide Number Placeholder 3">
            <a:extLst>
              <a:ext uri="{FF2B5EF4-FFF2-40B4-BE49-F238E27FC236}">
                <a16:creationId xmlns:a16="http://schemas.microsoft.com/office/drawing/2014/main" id="{C903347C-D7CF-4ABC-B36F-1EA8D716DFCD}"/>
              </a:ext>
            </a:extLst>
          </p:cNvPr>
          <p:cNvSpPr>
            <a:spLocks noGrp="1"/>
          </p:cNvSpPr>
          <p:nvPr>
            <p:ph type="sldNum" sz="quarter" idx="12"/>
          </p:nvPr>
        </p:nvSpPr>
        <p:spPr/>
        <p:txBody>
          <a:bodyPr/>
          <a:lstStyle/>
          <a:p>
            <a:fld id="{8B519047-9AFA-4A82-8069-D12132B7B90E}" type="slidenum">
              <a:rPr lang="en-US" smtClean="0"/>
              <a:t>10</a:t>
            </a:fld>
            <a:endParaRPr lang="en-US" dirty="0"/>
          </a:p>
        </p:txBody>
      </p:sp>
    </p:spTree>
    <p:extLst>
      <p:ext uri="{BB962C8B-B14F-4D97-AF65-F5344CB8AC3E}">
        <p14:creationId xmlns:p14="http://schemas.microsoft.com/office/powerpoint/2010/main" val="2897586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Tentative Class Schedule</a:t>
            </a:r>
          </a:p>
        </p:txBody>
      </p:sp>
      <p:sp>
        <p:nvSpPr>
          <p:cNvPr id="4" name="Slide Number Placeholder 3">
            <a:extLst>
              <a:ext uri="{FF2B5EF4-FFF2-40B4-BE49-F238E27FC236}">
                <a16:creationId xmlns:a16="http://schemas.microsoft.com/office/drawing/2014/main" id="{7B6E86E7-2201-4E80-B6BF-5C9ACA99AE86}"/>
              </a:ext>
            </a:extLst>
          </p:cNvPr>
          <p:cNvSpPr>
            <a:spLocks noGrp="1"/>
          </p:cNvSpPr>
          <p:nvPr>
            <p:ph type="sldNum" sz="quarter" idx="12"/>
          </p:nvPr>
        </p:nvSpPr>
        <p:spPr/>
        <p:txBody>
          <a:bodyPr/>
          <a:lstStyle/>
          <a:p>
            <a:fld id="{8B519047-9AFA-4A82-8069-D12132B7B90E}" type="slidenum">
              <a:rPr lang="en-US" smtClean="0"/>
              <a:t>11</a:t>
            </a:fld>
            <a:endParaRPr lang="en-US" dirty="0"/>
          </a:p>
        </p:txBody>
      </p:sp>
      <p:pic>
        <p:nvPicPr>
          <p:cNvPr id="6" name="Picture 5">
            <a:extLst>
              <a:ext uri="{FF2B5EF4-FFF2-40B4-BE49-F238E27FC236}">
                <a16:creationId xmlns:a16="http://schemas.microsoft.com/office/drawing/2014/main" id="{3C59116D-F198-2126-C14D-556E2098C21B}"/>
              </a:ext>
            </a:extLst>
          </p:cNvPr>
          <p:cNvPicPr>
            <a:picLocks noChangeAspect="1"/>
          </p:cNvPicPr>
          <p:nvPr/>
        </p:nvPicPr>
        <p:blipFill>
          <a:blip r:embed="rId3"/>
          <a:stretch>
            <a:fillRect/>
          </a:stretch>
        </p:blipFill>
        <p:spPr>
          <a:xfrm>
            <a:off x="316029" y="1864923"/>
            <a:ext cx="11559941" cy="4081569"/>
          </a:xfrm>
          <a:prstGeom prst="rect">
            <a:avLst/>
          </a:prstGeom>
        </p:spPr>
      </p:pic>
    </p:spTree>
    <p:extLst>
      <p:ext uri="{BB962C8B-B14F-4D97-AF65-F5344CB8AC3E}">
        <p14:creationId xmlns:p14="http://schemas.microsoft.com/office/powerpoint/2010/main" val="3530075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Servers</a:t>
            </a:r>
          </a:p>
        </p:txBody>
      </p:sp>
      <p:sp>
        <p:nvSpPr>
          <p:cNvPr id="3" name="Content Placeholder 2"/>
          <p:cNvSpPr>
            <a:spLocks noGrp="1"/>
          </p:cNvSpPr>
          <p:nvPr>
            <p:ph idx="1"/>
          </p:nvPr>
        </p:nvSpPr>
        <p:spPr>
          <a:xfrm>
            <a:off x="1097280" y="1845733"/>
            <a:ext cx="10058400" cy="4369871"/>
          </a:xfrm>
        </p:spPr>
        <p:txBody>
          <a:bodyPr>
            <a:normAutofit lnSpcReduction="10000"/>
          </a:bodyPr>
          <a:lstStyle/>
          <a:p>
            <a:r>
              <a:rPr lang="en-US" dirty="0"/>
              <a:t>A </a:t>
            </a:r>
            <a:r>
              <a:rPr lang="en-US" b="1" dirty="0"/>
              <a:t>server</a:t>
            </a:r>
            <a:r>
              <a:rPr lang="en-US" dirty="0"/>
              <a:t> is both a running instance of some </a:t>
            </a:r>
            <a:r>
              <a:rPr lang="en-US" b="1" dirty="0"/>
              <a:t>software</a:t>
            </a:r>
            <a:r>
              <a:rPr lang="en-US" dirty="0"/>
              <a:t> that is capable of accepting requests from clients, and the </a:t>
            </a:r>
            <a:r>
              <a:rPr lang="en-US" b="1" dirty="0"/>
              <a:t>computer hardware</a:t>
            </a:r>
            <a:r>
              <a:rPr lang="en-US" dirty="0"/>
              <a:t> that executes such software.</a:t>
            </a:r>
          </a:p>
          <a:p>
            <a:r>
              <a:rPr lang="en-US" dirty="0"/>
              <a:t>Provide underlying services for email, websites, and cloud storage</a:t>
            </a:r>
          </a:p>
          <a:p>
            <a:r>
              <a:rPr lang="en-US" dirty="0"/>
              <a:t>Server operating systems</a:t>
            </a:r>
          </a:p>
          <a:p>
            <a:pPr lvl="1"/>
            <a:r>
              <a:rPr lang="en-US" dirty="0"/>
              <a:t>Windows Server 2025</a:t>
            </a:r>
          </a:p>
          <a:p>
            <a:pPr lvl="1"/>
            <a:r>
              <a:rPr lang="en-US" dirty="0"/>
              <a:t>Red Hat Enterprise Linux 10</a:t>
            </a:r>
          </a:p>
          <a:p>
            <a:r>
              <a:rPr lang="en-US" dirty="0"/>
              <a:t>Extra redundancy</a:t>
            </a:r>
          </a:p>
          <a:p>
            <a:r>
              <a:rPr lang="en-US" dirty="0"/>
              <a:t>Higher Power and More Reliable Components</a:t>
            </a:r>
          </a:p>
          <a:p>
            <a:r>
              <a:rPr lang="en-US" dirty="0"/>
              <a:t>Combination of services</a:t>
            </a:r>
          </a:p>
          <a:p>
            <a:r>
              <a:rPr lang="en-US" dirty="0"/>
              <a:t>Separation of duties</a:t>
            </a:r>
          </a:p>
          <a:p>
            <a:r>
              <a:rPr lang="en-US" dirty="0"/>
              <a:t>Specialized editions</a:t>
            </a:r>
          </a:p>
          <a:p>
            <a:endParaRPr lang="en-US" dirty="0"/>
          </a:p>
        </p:txBody>
      </p:sp>
      <p:pic>
        <p:nvPicPr>
          <p:cNvPr id="4" name="Picture 2" descr="http://www.nm.tm/wordpress/wp-content/uploads/2013/03/serv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3008" y="3257090"/>
            <a:ext cx="3482671" cy="261200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F70499F7-0391-4AEE-AE6C-3B84B1345623}"/>
              </a:ext>
            </a:extLst>
          </p:cNvPr>
          <p:cNvSpPr>
            <a:spLocks noGrp="1"/>
          </p:cNvSpPr>
          <p:nvPr>
            <p:ph type="sldNum" sz="quarter" idx="12"/>
          </p:nvPr>
        </p:nvSpPr>
        <p:spPr/>
        <p:txBody>
          <a:bodyPr/>
          <a:lstStyle/>
          <a:p>
            <a:fld id="{8B519047-9AFA-4A82-8069-D12132B7B90E}" type="slidenum">
              <a:rPr lang="en-US" smtClean="0"/>
              <a:t>12</a:t>
            </a:fld>
            <a:endParaRPr lang="en-US" dirty="0"/>
          </a:p>
        </p:txBody>
      </p:sp>
    </p:spTree>
    <p:extLst>
      <p:ext uri="{BB962C8B-B14F-4D97-AF65-F5344CB8AC3E}">
        <p14:creationId xmlns:p14="http://schemas.microsoft.com/office/powerpoint/2010/main" val="2076928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Server Considerations</a:t>
            </a:r>
          </a:p>
        </p:txBody>
      </p:sp>
      <p:sp>
        <p:nvSpPr>
          <p:cNvPr id="3" name="Content Placeholder 2"/>
          <p:cNvSpPr>
            <a:spLocks noGrp="1"/>
          </p:cNvSpPr>
          <p:nvPr>
            <p:ph sz="half" idx="1"/>
          </p:nvPr>
        </p:nvSpPr>
        <p:spPr>
          <a:xfrm>
            <a:off x="1097279" y="1845733"/>
            <a:ext cx="4937760" cy="4555066"/>
          </a:xfrm>
        </p:spPr>
        <p:txBody>
          <a:bodyPr>
            <a:normAutofit/>
          </a:bodyPr>
          <a:lstStyle/>
          <a:p>
            <a:r>
              <a:rPr lang="en-US" dirty="0"/>
              <a:t>CPU</a:t>
            </a:r>
          </a:p>
          <a:p>
            <a:pPr lvl="1"/>
            <a:r>
              <a:rPr lang="en-US" dirty="0"/>
              <a:t>Single or Multiple CPU socket’s</a:t>
            </a:r>
          </a:p>
          <a:p>
            <a:pPr lvl="1"/>
            <a:r>
              <a:rPr lang="en-US" dirty="0"/>
              <a:t>Number of cores and Hyper-threading</a:t>
            </a:r>
          </a:p>
          <a:p>
            <a:pPr lvl="1"/>
            <a:r>
              <a:rPr lang="en-US" dirty="0"/>
              <a:t>Features</a:t>
            </a:r>
          </a:p>
          <a:p>
            <a:r>
              <a:rPr lang="en-US" dirty="0"/>
              <a:t>Memory</a:t>
            </a:r>
          </a:p>
          <a:p>
            <a:pPr lvl="1"/>
            <a:r>
              <a:rPr lang="en-US" dirty="0"/>
              <a:t>Size</a:t>
            </a:r>
          </a:p>
          <a:p>
            <a:pPr lvl="1"/>
            <a:r>
              <a:rPr lang="en-US" dirty="0"/>
              <a:t>Speed</a:t>
            </a:r>
          </a:p>
          <a:p>
            <a:pPr lvl="1"/>
            <a:r>
              <a:rPr lang="en-US" dirty="0"/>
              <a:t>Type (motherboard)</a:t>
            </a:r>
          </a:p>
          <a:p>
            <a:r>
              <a:rPr lang="en-US" dirty="0"/>
              <a:t>Connections</a:t>
            </a:r>
          </a:p>
          <a:p>
            <a:pPr lvl="1"/>
            <a:r>
              <a:rPr lang="en-US" dirty="0"/>
              <a:t>Network Connections</a:t>
            </a:r>
          </a:p>
          <a:p>
            <a:pPr lvl="1"/>
            <a:r>
              <a:rPr lang="en-US" dirty="0"/>
              <a:t>Storage Connections</a:t>
            </a:r>
          </a:p>
          <a:p>
            <a:pPr lvl="1"/>
            <a:r>
              <a:rPr lang="en-US" dirty="0"/>
              <a:t>Power</a:t>
            </a:r>
          </a:p>
        </p:txBody>
      </p:sp>
      <p:sp>
        <p:nvSpPr>
          <p:cNvPr id="4" name="Content Placeholder 3"/>
          <p:cNvSpPr>
            <a:spLocks noGrp="1"/>
          </p:cNvSpPr>
          <p:nvPr>
            <p:ph sz="half" idx="2"/>
          </p:nvPr>
        </p:nvSpPr>
        <p:spPr>
          <a:xfrm>
            <a:off x="6217920" y="1845734"/>
            <a:ext cx="5552548" cy="4555065"/>
          </a:xfrm>
        </p:spPr>
        <p:txBody>
          <a:bodyPr>
            <a:normAutofit/>
          </a:bodyPr>
          <a:lstStyle/>
          <a:p>
            <a:r>
              <a:rPr lang="en-US" dirty="0"/>
              <a:t>Disk</a:t>
            </a:r>
          </a:p>
          <a:p>
            <a:pPr lvl="1"/>
            <a:r>
              <a:rPr lang="en-US" dirty="0"/>
              <a:t>Capacity</a:t>
            </a:r>
          </a:p>
          <a:p>
            <a:pPr lvl="1"/>
            <a:r>
              <a:rPr lang="en-US" dirty="0"/>
              <a:t>Onboard</a:t>
            </a:r>
          </a:p>
          <a:p>
            <a:pPr lvl="1"/>
            <a:r>
              <a:rPr lang="en-US" dirty="0"/>
              <a:t>Storage Area Network (SAN)</a:t>
            </a:r>
          </a:p>
          <a:p>
            <a:pPr lvl="1"/>
            <a:r>
              <a:rPr lang="en-US" dirty="0"/>
              <a:t>Network Accessible Storage (NAS)</a:t>
            </a:r>
          </a:p>
          <a:p>
            <a:r>
              <a:rPr lang="en-US" dirty="0"/>
              <a:t>Redundancy</a:t>
            </a:r>
          </a:p>
          <a:p>
            <a:pPr lvl="1"/>
            <a:r>
              <a:rPr lang="en-US" dirty="0"/>
              <a:t>RAID ability</a:t>
            </a:r>
          </a:p>
          <a:p>
            <a:pPr lvl="1"/>
            <a:r>
              <a:rPr lang="en-US" dirty="0"/>
              <a:t>Multiple connections</a:t>
            </a:r>
          </a:p>
          <a:p>
            <a:r>
              <a:rPr lang="en-US" dirty="0"/>
              <a:t>Licensing</a:t>
            </a:r>
          </a:p>
          <a:p>
            <a:pPr lvl="1"/>
            <a:r>
              <a:rPr lang="en-US" dirty="0"/>
              <a:t>Restrictions on CPU count</a:t>
            </a:r>
          </a:p>
          <a:p>
            <a:pPr lvl="1"/>
            <a:r>
              <a:rPr lang="en-US" dirty="0"/>
              <a:t>Virtual vs. Physical server</a:t>
            </a:r>
          </a:p>
          <a:p>
            <a:pPr lvl="1"/>
            <a:r>
              <a:rPr lang="en-US" dirty="0"/>
              <a:t>OS Edition</a:t>
            </a:r>
          </a:p>
        </p:txBody>
      </p:sp>
      <p:sp>
        <p:nvSpPr>
          <p:cNvPr id="5" name="Slide Number Placeholder 4">
            <a:extLst>
              <a:ext uri="{FF2B5EF4-FFF2-40B4-BE49-F238E27FC236}">
                <a16:creationId xmlns:a16="http://schemas.microsoft.com/office/drawing/2014/main" id="{A940DB60-9A3A-4498-8E21-B3B723D113DF}"/>
              </a:ext>
            </a:extLst>
          </p:cNvPr>
          <p:cNvSpPr>
            <a:spLocks noGrp="1"/>
          </p:cNvSpPr>
          <p:nvPr>
            <p:ph type="sldNum" sz="quarter" idx="12"/>
          </p:nvPr>
        </p:nvSpPr>
        <p:spPr/>
        <p:txBody>
          <a:bodyPr/>
          <a:lstStyle/>
          <a:p>
            <a:fld id="{8B519047-9AFA-4A82-8069-D12132B7B90E}" type="slidenum">
              <a:rPr lang="en-US" smtClean="0"/>
              <a:t>13</a:t>
            </a:fld>
            <a:endParaRPr lang="en-US" dirty="0"/>
          </a:p>
        </p:txBody>
      </p:sp>
    </p:spTree>
    <p:extLst>
      <p:ext uri="{BB962C8B-B14F-4D97-AF65-F5344CB8AC3E}">
        <p14:creationId xmlns:p14="http://schemas.microsoft.com/office/powerpoint/2010/main" val="1079540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Server Considerations</a:t>
            </a:r>
          </a:p>
        </p:txBody>
      </p:sp>
      <p:sp>
        <p:nvSpPr>
          <p:cNvPr id="3" name="Content Placeholder 2"/>
          <p:cNvSpPr>
            <a:spLocks noGrp="1"/>
          </p:cNvSpPr>
          <p:nvPr>
            <p:ph sz="half" idx="1"/>
          </p:nvPr>
        </p:nvSpPr>
        <p:spPr>
          <a:xfrm>
            <a:off x="1097279" y="1845733"/>
            <a:ext cx="4937760" cy="4424437"/>
          </a:xfrm>
        </p:spPr>
        <p:txBody>
          <a:bodyPr>
            <a:normAutofit/>
          </a:bodyPr>
          <a:lstStyle/>
          <a:p>
            <a:r>
              <a:rPr lang="en-US" dirty="0"/>
              <a:t>Out Of Band Access (OOB)</a:t>
            </a:r>
          </a:p>
          <a:p>
            <a:pPr lvl="1"/>
            <a:r>
              <a:rPr lang="en-US" dirty="0"/>
              <a:t>Access to the console interface of the device, sometimes through a separate, independent network. *</a:t>
            </a:r>
            <a:r>
              <a:rPr lang="en-US" dirty="0">
                <a:hlinkClick r:id="rId3"/>
              </a:rPr>
              <a:t>JetKVM.com</a:t>
            </a:r>
            <a:r>
              <a:rPr lang="en-US" dirty="0"/>
              <a:t>*</a:t>
            </a:r>
          </a:p>
          <a:p>
            <a:r>
              <a:rPr lang="en-US" dirty="0"/>
              <a:t>Clustering</a:t>
            </a:r>
          </a:p>
          <a:p>
            <a:pPr lvl="1"/>
            <a:r>
              <a:rPr lang="en-US" dirty="0"/>
              <a:t>Storage clusters provide large and redundant data storage options.</a:t>
            </a:r>
          </a:p>
          <a:p>
            <a:pPr lvl="1"/>
            <a:r>
              <a:rPr lang="en-US" dirty="0"/>
              <a:t>High availability clusters eliminate single points of failure in specified systems.</a:t>
            </a:r>
          </a:p>
          <a:p>
            <a:pPr lvl="1"/>
            <a:r>
              <a:rPr lang="en-US" dirty="0"/>
              <a:t>Load balancing clusters separate load among nodes, allowing for growth on the fly.</a:t>
            </a:r>
          </a:p>
          <a:p>
            <a:pPr lvl="1"/>
            <a:r>
              <a:rPr lang="en-US" dirty="0"/>
              <a:t>High performance compute clusters perform many simultaneous calculations.</a:t>
            </a:r>
          </a:p>
          <a:p>
            <a:r>
              <a:rPr lang="en-US" dirty="0"/>
              <a:t>Fault Domains (weak link)</a:t>
            </a:r>
          </a:p>
        </p:txBody>
      </p:sp>
      <p:sp>
        <p:nvSpPr>
          <p:cNvPr id="4" name="Content Placeholder 3"/>
          <p:cNvSpPr>
            <a:spLocks noGrp="1"/>
          </p:cNvSpPr>
          <p:nvPr>
            <p:ph sz="half" idx="2"/>
          </p:nvPr>
        </p:nvSpPr>
        <p:spPr>
          <a:xfrm>
            <a:off x="6217920" y="1845734"/>
            <a:ext cx="5552548" cy="4555065"/>
          </a:xfrm>
        </p:spPr>
        <p:txBody>
          <a:bodyPr>
            <a:normAutofit/>
          </a:bodyPr>
          <a:lstStyle/>
          <a:p>
            <a:r>
              <a:rPr lang="en-US" dirty="0"/>
              <a:t>Bandwidth</a:t>
            </a:r>
          </a:p>
          <a:p>
            <a:pPr lvl="1"/>
            <a:r>
              <a:rPr lang="en-US" dirty="0"/>
              <a:t>The rate of available or consumed capacity</a:t>
            </a:r>
          </a:p>
          <a:p>
            <a:r>
              <a:rPr lang="en-US" dirty="0"/>
              <a:t>Appliances</a:t>
            </a:r>
          </a:p>
          <a:p>
            <a:pPr lvl="1"/>
            <a:r>
              <a:rPr lang="en-US" dirty="0"/>
              <a:t>Specific hardware configuration</a:t>
            </a:r>
          </a:p>
          <a:p>
            <a:pPr lvl="1"/>
            <a:r>
              <a:rPr lang="en-US" dirty="0"/>
              <a:t>Specific infrastructure connections</a:t>
            </a:r>
          </a:p>
          <a:p>
            <a:pPr lvl="1"/>
            <a:r>
              <a:rPr lang="en-US" dirty="0"/>
              <a:t>Physical or virtual</a:t>
            </a:r>
          </a:p>
          <a:p>
            <a:r>
              <a:rPr lang="en-US" dirty="0"/>
              <a:t>Converged Devices</a:t>
            </a:r>
          </a:p>
          <a:p>
            <a:pPr lvl="1"/>
            <a:r>
              <a:rPr lang="en-US" dirty="0"/>
              <a:t>Provide multiple functions</a:t>
            </a:r>
          </a:p>
          <a:p>
            <a:pPr lvl="1"/>
            <a:r>
              <a:rPr lang="en-US" dirty="0"/>
              <a:t>Virtualize functions</a:t>
            </a:r>
          </a:p>
          <a:p>
            <a:pPr lvl="1"/>
            <a:r>
              <a:rPr lang="en-US" dirty="0"/>
              <a:t>Ex: Converged Network Adapter </a:t>
            </a:r>
            <a:r>
              <a:rPr lang="en-US"/>
              <a:t>(CNA)</a:t>
            </a:r>
            <a:endParaRPr lang="en-US" dirty="0"/>
          </a:p>
          <a:p>
            <a:pPr lvl="2"/>
            <a:r>
              <a:rPr lang="en-US" dirty="0"/>
              <a:t>Fiber Channel (FC) Host Bus Adapter (HBA)</a:t>
            </a:r>
          </a:p>
          <a:p>
            <a:pPr lvl="2"/>
            <a:r>
              <a:rPr lang="en-US" dirty="0"/>
              <a:t>TCP/IP Ethernet NIC</a:t>
            </a:r>
          </a:p>
        </p:txBody>
      </p:sp>
      <p:sp>
        <p:nvSpPr>
          <p:cNvPr id="5" name="Slide Number Placeholder 4">
            <a:extLst>
              <a:ext uri="{FF2B5EF4-FFF2-40B4-BE49-F238E27FC236}">
                <a16:creationId xmlns:a16="http://schemas.microsoft.com/office/drawing/2014/main" id="{F86270A3-81AA-4437-8788-138DC1D0F0EE}"/>
              </a:ext>
            </a:extLst>
          </p:cNvPr>
          <p:cNvSpPr>
            <a:spLocks noGrp="1"/>
          </p:cNvSpPr>
          <p:nvPr>
            <p:ph type="sldNum" sz="quarter" idx="12"/>
          </p:nvPr>
        </p:nvSpPr>
        <p:spPr/>
        <p:txBody>
          <a:bodyPr/>
          <a:lstStyle/>
          <a:p>
            <a:fld id="{8B519047-9AFA-4A82-8069-D12132B7B90E}" type="slidenum">
              <a:rPr lang="en-US" smtClean="0"/>
              <a:t>14</a:t>
            </a:fld>
            <a:endParaRPr lang="en-US" dirty="0"/>
          </a:p>
        </p:txBody>
      </p:sp>
    </p:spTree>
    <p:extLst>
      <p:ext uri="{BB962C8B-B14F-4D97-AF65-F5344CB8AC3E}">
        <p14:creationId xmlns:p14="http://schemas.microsoft.com/office/powerpoint/2010/main" val="248656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Servers</a:t>
            </a:r>
          </a:p>
        </p:txBody>
      </p:sp>
      <p:sp>
        <p:nvSpPr>
          <p:cNvPr id="3" name="Content Placeholder 2"/>
          <p:cNvSpPr>
            <a:spLocks noGrp="1"/>
          </p:cNvSpPr>
          <p:nvPr>
            <p:ph sz="half" idx="1"/>
          </p:nvPr>
        </p:nvSpPr>
        <p:spPr>
          <a:xfrm>
            <a:off x="1097279" y="1845733"/>
            <a:ext cx="4937760" cy="4350879"/>
          </a:xfrm>
        </p:spPr>
        <p:txBody>
          <a:bodyPr>
            <a:normAutofit fontScale="92500"/>
          </a:bodyPr>
          <a:lstStyle/>
          <a:p>
            <a:r>
              <a:rPr lang="en-US" dirty="0"/>
              <a:t>Application Server</a:t>
            </a:r>
          </a:p>
          <a:p>
            <a:pPr lvl="1"/>
            <a:r>
              <a:rPr lang="en-US" dirty="0"/>
              <a:t>Host applications allowing users to run</a:t>
            </a:r>
          </a:p>
          <a:p>
            <a:r>
              <a:rPr lang="en-US" dirty="0"/>
              <a:t>Catalog Server</a:t>
            </a:r>
          </a:p>
          <a:p>
            <a:pPr lvl="1"/>
            <a:r>
              <a:rPr lang="en-US" dirty="0"/>
              <a:t>Maintains index of information</a:t>
            </a:r>
          </a:p>
          <a:p>
            <a:r>
              <a:rPr lang="en-US" dirty="0"/>
              <a:t>Communications Server</a:t>
            </a:r>
          </a:p>
          <a:p>
            <a:pPr lvl="1"/>
            <a:r>
              <a:rPr lang="en-US" dirty="0"/>
              <a:t>Maintains environment necessary for end to end communications</a:t>
            </a:r>
          </a:p>
          <a:p>
            <a:r>
              <a:rPr lang="en-US" dirty="0"/>
              <a:t>Compute Server</a:t>
            </a:r>
          </a:p>
          <a:p>
            <a:pPr lvl="1"/>
            <a:r>
              <a:rPr lang="en-US" dirty="0"/>
              <a:t>Provides CPU and memory resources</a:t>
            </a:r>
          </a:p>
          <a:p>
            <a:r>
              <a:rPr lang="en-US" dirty="0"/>
              <a:t>Database Server</a:t>
            </a:r>
          </a:p>
          <a:p>
            <a:pPr lvl="1"/>
            <a:r>
              <a:rPr lang="en-US" dirty="0"/>
              <a:t>Maintains and shares a database</a:t>
            </a:r>
          </a:p>
        </p:txBody>
      </p:sp>
      <p:sp>
        <p:nvSpPr>
          <p:cNvPr id="4" name="Content Placeholder 3"/>
          <p:cNvSpPr>
            <a:spLocks noGrp="1"/>
          </p:cNvSpPr>
          <p:nvPr>
            <p:ph sz="half" idx="2"/>
          </p:nvPr>
        </p:nvSpPr>
        <p:spPr>
          <a:xfrm>
            <a:off x="6217920" y="1845734"/>
            <a:ext cx="4937760" cy="4350879"/>
          </a:xfrm>
        </p:spPr>
        <p:txBody>
          <a:bodyPr>
            <a:normAutofit fontScale="92500"/>
          </a:bodyPr>
          <a:lstStyle/>
          <a:p>
            <a:r>
              <a:rPr lang="en-US" dirty="0"/>
              <a:t>File Server</a:t>
            </a:r>
          </a:p>
          <a:p>
            <a:pPr lvl="1"/>
            <a:r>
              <a:rPr lang="en-US" dirty="0"/>
              <a:t>Shares files and folders over the network</a:t>
            </a:r>
          </a:p>
          <a:p>
            <a:r>
              <a:rPr lang="en-US" dirty="0"/>
              <a:t>Game Server</a:t>
            </a:r>
          </a:p>
          <a:p>
            <a:pPr lvl="1"/>
            <a:r>
              <a:rPr lang="en-US" dirty="0"/>
              <a:t>Hosts game services allowing multiplayer connectivity</a:t>
            </a:r>
          </a:p>
          <a:p>
            <a:r>
              <a:rPr lang="en-US" dirty="0"/>
              <a:t>Mail Server</a:t>
            </a:r>
          </a:p>
          <a:p>
            <a:pPr lvl="1"/>
            <a:r>
              <a:rPr lang="en-US" dirty="0"/>
              <a:t>Processes email communications</a:t>
            </a:r>
          </a:p>
          <a:p>
            <a:r>
              <a:rPr lang="en-US" dirty="0"/>
              <a:t>Proxy Server</a:t>
            </a:r>
          </a:p>
          <a:p>
            <a:pPr lvl="1"/>
            <a:r>
              <a:rPr lang="en-US" dirty="0"/>
              <a:t>Acts as an intermediary between a client and a server, redirecting traffic from a source to a target</a:t>
            </a:r>
          </a:p>
          <a:p>
            <a:r>
              <a:rPr lang="en-US" dirty="0"/>
              <a:t>Web Server</a:t>
            </a:r>
          </a:p>
          <a:p>
            <a:pPr lvl="1"/>
            <a:r>
              <a:rPr lang="en-US" dirty="0"/>
              <a:t>Hosts web pages and associated necessary software</a:t>
            </a:r>
          </a:p>
        </p:txBody>
      </p:sp>
      <p:sp>
        <p:nvSpPr>
          <p:cNvPr id="5" name="Slide Number Placeholder 4">
            <a:extLst>
              <a:ext uri="{FF2B5EF4-FFF2-40B4-BE49-F238E27FC236}">
                <a16:creationId xmlns:a16="http://schemas.microsoft.com/office/drawing/2014/main" id="{E073BAAE-4046-48EC-87EA-0123A8D064E6}"/>
              </a:ext>
            </a:extLst>
          </p:cNvPr>
          <p:cNvSpPr>
            <a:spLocks noGrp="1"/>
          </p:cNvSpPr>
          <p:nvPr>
            <p:ph type="sldNum" sz="quarter" idx="12"/>
          </p:nvPr>
        </p:nvSpPr>
        <p:spPr/>
        <p:txBody>
          <a:bodyPr/>
          <a:lstStyle/>
          <a:p>
            <a:fld id="{8B519047-9AFA-4A82-8069-D12132B7B90E}" type="slidenum">
              <a:rPr lang="en-US" smtClean="0"/>
              <a:t>15</a:t>
            </a:fld>
            <a:endParaRPr lang="en-US" dirty="0"/>
          </a:p>
        </p:txBody>
      </p:sp>
    </p:spTree>
    <p:extLst>
      <p:ext uri="{BB962C8B-B14F-4D97-AF65-F5344CB8AC3E}">
        <p14:creationId xmlns:p14="http://schemas.microsoft.com/office/powerpoint/2010/main" val="3695996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 Servers</a:t>
            </a:r>
          </a:p>
        </p:txBody>
      </p:sp>
      <p:sp>
        <p:nvSpPr>
          <p:cNvPr id="3" name="Content Placeholder 2"/>
          <p:cNvSpPr>
            <a:spLocks noGrp="1"/>
          </p:cNvSpPr>
          <p:nvPr>
            <p:ph idx="1"/>
          </p:nvPr>
        </p:nvSpPr>
        <p:spPr/>
        <p:txBody>
          <a:bodyPr/>
          <a:lstStyle/>
          <a:p>
            <a:r>
              <a:rPr lang="en-US" dirty="0"/>
              <a:t>Internet Information Services (IIS)</a:t>
            </a:r>
          </a:p>
          <a:p>
            <a:pPr lvl="1"/>
            <a:r>
              <a:rPr lang="en-US" dirty="0"/>
              <a:t>Microsoft Windows Web Server</a:t>
            </a:r>
          </a:p>
          <a:p>
            <a:pPr lvl="1"/>
            <a:r>
              <a:rPr lang="en-US" dirty="0"/>
              <a:t>Supports HTTP/HTTPS, FTP/FTPS, SMTP, NNTP</a:t>
            </a:r>
          </a:p>
          <a:p>
            <a:pPr lvl="2"/>
            <a:r>
              <a:rPr lang="en-US" dirty="0"/>
              <a:t>Hyper Text Transfer Protocol, File Transfer Protocol, Simple Mail Transport Protocol, Network News Transfer Protocol</a:t>
            </a:r>
          </a:p>
          <a:p>
            <a:r>
              <a:rPr lang="en-US" dirty="0"/>
              <a:t>Apache HTTP Server</a:t>
            </a:r>
          </a:p>
          <a:p>
            <a:pPr lvl="1"/>
            <a:r>
              <a:rPr lang="en-US" dirty="0"/>
              <a:t>Windows, Linux, OS X</a:t>
            </a:r>
          </a:p>
          <a:p>
            <a:pPr lvl="1"/>
            <a:r>
              <a:rPr lang="en-US" dirty="0"/>
              <a:t>Worlds most used web server software</a:t>
            </a:r>
          </a:p>
          <a:p>
            <a:r>
              <a:rPr lang="en-US" dirty="0"/>
              <a:t>Tomcat</a:t>
            </a:r>
          </a:p>
          <a:p>
            <a:pPr lvl="1"/>
            <a:r>
              <a:rPr lang="en-US" dirty="0"/>
              <a:t>Provides “Pure Java” HTTP web server environment</a:t>
            </a:r>
          </a:p>
          <a:p>
            <a:r>
              <a:rPr lang="en-US" dirty="0"/>
              <a:t>Nginx (Engine-X)</a:t>
            </a:r>
          </a:p>
          <a:p>
            <a:pPr lvl="1"/>
            <a:r>
              <a:rPr lang="en-US" dirty="0"/>
              <a:t>Focus on high concurrency, performance, and low memory usage</a:t>
            </a:r>
          </a:p>
        </p:txBody>
      </p:sp>
      <p:pic>
        <p:nvPicPr>
          <p:cNvPr id="7170" name="Picture 2" descr="http://3.bp.blogspot.com/-AftWZ36MnWA/Vc2qKw7ZKAI/AAAAAAAAAmM/Br13nDdEd10/s1600/WebSer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2318" y="3151572"/>
            <a:ext cx="3623361" cy="271752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1D48736B-5FAD-44C4-8A2F-8A5D3B465A5C}"/>
              </a:ext>
            </a:extLst>
          </p:cNvPr>
          <p:cNvSpPr>
            <a:spLocks noGrp="1"/>
          </p:cNvSpPr>
          <p:nvPr>
            <p:ph type="sldNum" sz="quarter" idx="12"/>
          </p:nvPr>
        </p:nvSpPr>
        <p:spPr/>
        <p:txBody>
          <a:bodyPr/>
          <a:lstStyle/>
          <a:p>
            <a:fld id="{8B519047-9AFA-4A82-8069-D12132B7B90E}" type="slidenum">
              <a:rPr lang="en-US" smtClean="0"/>
              <a:t>16</a:t>
            </a:fld>
            <a:endParaRPr lang="en-US" dirty="0"/>
          </a:p>
        </p:txBody>
      </p:sp>
    </p:spTree>
    <p:extLst>
      <p:ext uri="{BB962C8B-B14F-4D97-AF65-F5344CB8AC3E}">
        <p14:creationId xmlns:p14="http://schemas.microsoft.com/office/powerpoint/2010/main" val="802540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Server Connections</a:t>
            </a:r>
          </a:p>
        </p:txBody>
      </p:sp>
      <p:sp>
        <p:nvSpPr>
          <p:cNvPr id="3" name="Content Placeholder 2"/>
          <p:cNvSpPr>
            <a:spLocks noGrp="1"/>
          </p:cNvSpPr>
          <p:nvPr>
            <p:ph sz="half" idx="1"/>
          </p:nvPr>
        </p:nvSpPr>
        <p:spPr>
          <a:xfrm>
            <a:off x="6217920" y="1810603"/>
            <a:ext cx="4937760" cy="4023360"/>
          </a:xfrm>
        </p:spPr>
        <p:txBody>
          <a:bodyPr/>
          <a:lstStyle/>
          <a:p>
            <a:r>
              <a:rPr lang="en-US" dirty="0"/>
              <a:t>Storage Area Network</a:t>
            </a:r>
          </a:p>
          <a:p>
            <a:pPr lvl="1"/>
            <a:r>
              <a:rPr lang="en-US" dirty="0"/>
              <a:t>Separate physical network</a:t>
            </a:r>
          </a:p>
          <a:p>
            <a:pPr lvl="1"/>
            <a:r>
              <a:rPr lang="en-US" dirty="0"/>
              <a:t>Redundancy</a:t>
            </a:r>
          </a:p>
          <a:p>
            <a:pPr lvl="1"/>
            <a:r>
              <a:rPr lang="en-US" dirty="0"/>
              <a:t>Connection between server and disk</a:t>
            </a:r>
          </a:p>
          <a:p>
            <a:pPr lvl="1"/>
            <a:r>
              <a:rPr lang="en-US" dirty="0"/>
              <a:t>4-8+ GBps</a:t>
            </a:r>
          </a:p>
        </p:txBody>
      </p:sp>
      <p:sp>
        <p:nvSpPr>
          <p:cNvPr id="4" name="Content Placeholder 3"/>
          <p:cNvSpPr>
            <a:spLocks noGrp="1"/>
          </p:cNvSpPr>
          <p:nvPr>
            <p:ph sz="half" idx="2"/>
          </p:nvPr>
        </p:nvSpPr>
        <p:spPr>
          <a:xfrm>
            <a:off x="1097279" y="1810603"/>
            <a:ext cx="4937760" cy="4023360"/>
          </a:xfrm>
        </p:spPr>
        <p:txBody>
          <a:bodyPr/>
          <a:lstStyle/>
          <a:p>
            <a:r>
              <a:rPr lang="en-US" dirty="0"/>
              <a:t>Ethernet Network</a:t>
            </a:r>
          </a:p>
          <a:p>
            <a:pPr lvl="1"/>
            <a:r>
              <a:rPr lang="en-US" dirty="0"/>
              <a:t>Multiple interfaces provide redundancy</a:t>
            </a:r>
          </a:p>
          <a:p>
            <a:pPr lvl="1"/>
            <a:r>
              <a:rPr lang="en-US" dirty="0"/>
              <a:t>Active/Backup or Active/Active </a:t>
            </a:r>
          </a:p>
          <a:p>
            <a:pPr lvl="1"/>
            <a:r>
              <a:rPr lang="en-US" dirty="0"/>
              <a:t>1-10+ </a:t>
            </a:r>
            <a:r>
              <a:rPr lang="en-US" dirty="0" err="1"/>
              <a:t>GBps</a:t>
            </a:r>
            <a:endParaRPr lang="en-US" dirty="0"/>
          </a:p>
        </p:txBody>
      </p:sp>
      <p:pic>
        <p:nvPicPr>
          <p:cNvPr id="5" name="Picture 4"/>
          <p:cNvPicPr>
            <a:picLocks noChangeAspect="1"/>
          </p:cNvPicPr>
          <p:nvPr/>
        </p:nvPicPr>
        <p:blipFill>
          <a:blip r:embed="rId3"/>
          <a:stretch>
            <a:fillRect/>
          </a:stretch>
        </p:blipFill>
        <p:spPr>
          <a:xfrm>
            <a:off x="6126480" y="3531140"/>
            <a:ext cx="4619272" cy="2681431"/>
          </a:xfrm>
          <a:prstGeom prst="rect">
            <a:avLst/>
          </a:prstGeom>
        </p:spPr>
      </p:pic>
      <p:pic>
        <p:nvPicPr>
          <p:cNvPr id="6" name="Picture 5"/>
          <p:cNvPicPr>
            <a:picLocks noChangeAspect="1"/>
          </p:cNvPicPr>
          <p:nvPr/>
        </p:nvPicPr>
        <p:blipFill>
          <a:blip r:embed="rId4"/>
          <a:stretch>
            <a:fillRect/>
          </a:stretch>
        </p:blipFill>
        <p:spPr>
          <a:xfrm>
            <a:off x="1870709" y="3069321"/>
            <a:ext cx="3390900" cy="3143250"/>
          </a:xfrm>
          <a:prstGeom prst="rect">
            <a:avLst/>
          </a:prstGeom>
        </p:spPr>
      </p:pic>
      <p:sp>
        <p:nvSpPr>
          <p:cNvPr id="7" name="Slide Number Placeholder 6">
            <a:extLst>
              <a:ext uri="{FF2B5EF4-FFF2-40B4-BE49-F238E27FC236}">
                <a16:creationId xmlns:a16="http://schemas.microsoft.com/office/drawing/2014/main" id="{D5D60943-78DE-4E17-AD5C-AD7241A14CCF}"/>
              </a:ext>
            </a:extLst>
          </p:cNvPr>
          <p:cNvSpPr>
            <a:spLocks noGrp="1"/>
          </p:cNvSpPr>
          <p:nvPr>
            <p:ph type="sldNum" sz="quarter" idx="12"/>
          </p:nvPr>
        </p:nvSpPr>
        <p:spPr/>
        <p:txBody>
          <a:bodyPr/>
          <a:lstStyle/>
          <a:p>
            <a:fld id="{8B519047-9AFA-4A82-8069-D12132B7B90E}" type="slidenum">
              <a:rPr lang="en-US" smtClean="0"/>
              <a:t>17</a:t>
            </a:fld>
            <a:endParaRPr lang="en-US" dirty="0"/>
          </a:p>
        </p:txBody>
      </p:sp>
    </p:spTree>
    <p:extLst>
      <p:ext uri="{BB962C8B-B14F-4D97-AF65-F5344CB8AC3E}">
        <p14:creationId xmlns:p14="http://schemas.microsoft.com/office/powerpoint/2010/main" val="1371152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Types of Server Hardware</a:t>
            </a:r>
          </a:p>
        </p:txBody>
      </p:sp>
      <p:sp>
        <p:nvSpPr>
          <p:cNvPr id="6" name="Content Placeholder 5"/>
          <p:cNvSpPr>
            <a:spLocks noGrp="1"/>
          </p:cNvSpPr>
          <p:nvPr>
            <p:ph idx="1"/>
          </p:nvPr>
        </p:nvSpPr>
        <p:spPr>
          <a:xfrm>
            <a:off x="1097280" y="1845733"/>
            <a:ext cx="10058400" cy="4576582"/>
          </a:xfrm>
        </p:spPr>
        <p:txBody>
          <a:bodyPr>
            <a:normAutofit/>
          </a:bodyPr>
          <a:lstStyle/>
          <a:p>
            <a:r>
              <a:rPr lang="en-US" dirty="0"/>
              <a:t>Towers</a:t>
            </a:r>
          </a:p>
          <a:p>
            <a:pPr lvl="1"/>
            <a:r>
              <a:rPr lang="en-US" dirty="0"/>
              <a:t>Shaped similar to a desktop tower</a:t>
            </a:r>
          </a:p>
          <a:p>
            <a:pPr lvl="1"/>
            <a:r>
              <a:rPr lang="en-US" dirty="0"/>
              <a:t>Increased space within server for extra devices</a:t>
            </a:r>
          </a:p>
          <a:p>
            <a:r>
              <a:rPr lang="en-US" dirty="0"/>
              <a:t>Rackmount Servers</a:t>
            </a:r>
          </a:p>
          <a:p>
            <a:pPr lvl="1"/>
            <a:r>
              <a:rPr lang="en-US" dirty="0"/>
              <a:t>Long, thin, boxes</a:t>
            </a:r>
          </a:p>
          <a:p>
            <a:pPr lvl="2"/>
            <a:r>
              <a:rPr lang="en-US" dirty="0"/>
              <a:t>Similar shape to a pizza box</a:t>
            </a:r>
          </a:p>
          <a:p>
            <a:pPr lvl="1"/>
            <a:r>
              <a:rPr lang="en-US" dirty="0"/>
              <a:t>Allow increased rack space usage</a:t>
            </a:r>
          </a:p>
          <a:p>
            <a:r>
              <a:rPr lang="en-US" dirty="0"/>
              <a:t>Blades</a:t>
            </a:r>
          </a:p>
          <a:p>
            <a:pPr lvl="1"/>
            <a:r>
              <a:rPr lang="en-US" dirty="0"/>
              <a:t>Share common blade enclosure</a:t>
            </a:r>
          </a:p>
          <a:p>
            <a:pPr lvl="2"/>
            <a:r>
              <a:rPr lang="en-US" dirty="0"/>
              <a:t>Many contain converged network/storage devices</a:t>
            </a:r>
          </a:p>
          <a:p>
            <a:pPr lvl="1"/>
            <a:r>
              <a:rPr lang="en-US" dirty="0"/>
              <a:t>Often the best option for rack space usage</a:t>
            </a:r>
          </a:p>
          <a:p>
            <a:r>
              <a:rPr lang="en-US" dirty="0"/>
              <a:t>Hyper-Converged Infrastructure</a:t>
            </a:r>
          </a:p>
          <a:p>
            <a:pPr lvl="1"/>
            <a:r>
              <a:rPr lang="en-US" dirty="0"/>
              <a:t>Combine multiple technologies into a single package with special software</a:t>
            </a:r>
          </a:p>
        </p:txBody>
      </p:sp>
      <p:pic>
        <p:nvPicPr>
          <p:cNvPr id="15362" name="Picture 2" descr="https://www.computero.com/media/hp-blade-ser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5884" y="2194626"/>
            <a:ext cx="4849796" cy="378284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FB9A38D1-85EB-43E8-9CCD-5012C7B604F4}"/>
              </a:ext>
            </a:extLst>
          </p:cNvPr>
          <p:cNvSpPr>
            <a:spLocks noGrp="1"/>
          </p:cNvSpPr>
          <p:nvPr>
            <p:ph type="sldNum" sz="quarter" idx="12"/>
          </p:nvPr>
        </p:nvSpPr>
        <p:spPr/>
        <p:txBody>
          <a:bodyPr/>
          <a:lstStyle/>
          <a:p>
            <a:fld id="{8B519047-9AFA-4A82-8069-D12132B7B90E}" type="slidenum">
              <a:rPr lang="en-US" smtClean="0"/>
              <a:t>18</a:t>
            </a:fld>
            <a:endParaRPr lang="en-US" dirty="0"/>
          </a:p>
        </p:txBody>
      </p:sp>
    </p:spTree>
    <p:extLst>
      <p:ext uri="{BB962C8B-B14F-4D97-AF65-F5344CB8AC3E}">
        <p14:creationId xmlns:p14="http://schemas.microsoft.com/office/powerpoint/2010/main" val="861301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Server Environment</a:t>
            </a:r>
          </a:p>
        </p:txBody>
      </p:sp>
      <p:sp>
        <p:nvSpPr>
          <p:cNvPr id="8" name="Content Placeholder 7"/>
          <p:cNvSpPr>
            <a:spLocks noGrp="1"/>
          </p:cNvSpPr>
          <p:nvPr>
            <p:ph idx="1"/>
          </p:nvPr>
        </p:nvSpPr>
        <p:spPr/>
        <p:txBody>
          <a:bodyPr/>
          <a:lstStyle/>
          <a:p>
            <a:r>
              <a:rPr lang="en-US" dirty="0"/>
              <a:t>Multiple servers</a:t>
            </a:r>
          </a:p>
          <a:p>
            <a:r>
              <a:rPr lang="en-US" dirty="0"/>
              <a:t>Rackmount environment</a:t>
            </a:r>
          </a:p>
          <a:p>
            <a:r>
              <a:rPr lang="en-US" dirty="0"/>
              <a:t>Secure access</a:t>
            </a:r>
          </a:p>
          <a:p>
            <a:r>
              <a:rPr lang="en-US" dirty="0"/>
              <a:t>Heating/Cooling/Humidity Controls</a:t>
            </a:r>
          </a:p>
          <a:p>
            <a:r>
              <a:rPr lang="en-US" dirty="0"/>
              <a:t>Raised floor design</a:t>
            </a:r>
          </a:p>
          <a:p>
            <a:r>
              <a:rPr lang="en-US" dirty="0"/>
              <a:t>Redundant connections</a:t>
            </a:r>
          </a:p>
          <a:p>
            <a:r>
              <a:rPr lang="en-US" dirty="0"/>
              <a:t>Cabling designs</a:t>
            </a:r>
          </a:p>
          <a:p>
            <a:r>
              <a:rPr lang="en-US" dirty="0"/>
              <a:t>Hot/Cold Aisles</a:t>
            </a:r>
          </a:p>
          <a:p>
            <a:r>
              <a:rPr lang="en-US" dirty="0"/>
              <a:t>Separation of Duties</a:t>
            </a:r>
          </a:p>
        </p:txBody>
      </p:sp>
      <p:pic>
        <p:nvPicPr>
          <p:cNvPr id="1026" name="Picture 2" descr="http://www.pgal.com/media/portfolio/01_Hester_071117_443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8057" y="1840766"/>
            <a:ext cx="6017623" cy="402832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C1C14FA4-6D0F-48BF-B9EF-C6E568EB362A}"/>
              </a:ext>
            </a:extLst>
          </p:cNvPr>
          <p:cNvSpPr>
            <a:spLocks noGrp="1"/>
          </p:cNvSpPr>
          <p:nvPr>
            <p:ph type="sldNum" sz="quarter" idx="12"/>
          </p:nvPr>
        </p:nvSpPr>
        <p:spPr/>
        <p:txBody>
          <a:bodyPr/>
          <a:lstStyle/>
          <a:p>
            <a:fld id="{8B519047-9AFA-4A82-8069-D12132B7B90E}" type="slidenum">
              <a:rPr lang="en-US" smtClean="0"/>
              <a:t>19</a:t>
            </a:fld>
            <a:endParaRPr lang="en-US" dirty="0"/>
          </a:p>
        </p:txBody>
      </p:sp>
    </p:spTree>
    <p:extLst>
      <p:ext uri="{BB962C8B-B14F-4D97-AF65-F5344CB8AC3E}">
        <p14:creationId xmlns:p14="http://schemas.microsoft.com/office/powerpoint/2010/main" val="2524963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sz="half" idx="1"/>
          </p:nvPr>
        </p:nvSpPr>
        <p:spPr>
          <a:xfrm>
            <a:off x="1097279" y="1845733"/>
            <a:ext cx="4937760" cy="4348523"/>
          </a:xfrm>
        </p:spPr>
        <p:txBody>
          <a:bodyPr>
            <a:normAutofit lnSpcReduction="10000"/>
          </a:bodyPr>
          <a:lstStyle/>
          <a:p>
            <a:r>
              <a:rPr lang="en-US" dirty="0"/>
              <a:t>Info &amp; About</a:t>
            </a:r>
          </a:p>
          <a:p>
            <a:r>
              <a:rPr lang="en-US" dirty="0"/>
              <a:t>Syllabus</a:t>
            </a:r>
          </a:p>
          <a:p>
            <a:r>
              <a:rPr lang="en-US" dirty="0"/>
              <a:t>Attendance</a:t>
            </a:r>
          </a:p>
          <a:p>
            <a:r>
              <a:rPr lang="en-US" dirty="0"/>
              <a:t>Book Info</a:t>
            </a:r>
          </a:p>
          <a:p>
            <a:r>
              <a:rPr lang="en-US" dirty="0"/>
              <a:t>Class Expectations</a:t>
            </a:r>
          </a:p>
          <a:p>
            <a:r>
              <a:rPr lang="en-US" dirty="0"/>
              <a:t>Lab Hours</a:t>
            </a:r>
          </a:p>
          <a:p>
            <a:r>
              <a:rPr lang="en-US" dirty="0"/>
              <a:t>Tentative Class Schedule</a:t>
            </a:r>
          </a:p>
          <a:p>
            <a:r>
              <a:rPr lang="en-US" dirty="0"/>
              <a:t>Servers</a:t>
            </a:r>
          </a:p>
          <a:p>
            <a:r>
              <a:rPr lang="en-US" dirty="0"/>
              <a:t>Server Specifications</a:t>
            </a:r>
          </a:p>
          <a:p>
            <a:r>
              <a:rPr lang="en-US" dirty="0"/>
              <a:t>Server Administrators</a:t>
            </a:r>
          </a:p>
        </p:txBody>
      </p:sp>
      <p:sp>
        <p:nvSpPr>
          <p:cNvPr id="4" name="Content Placeholder 3"/>
          <p:cNvSpPr>
            <a:spLocks noGrp="1"/>
          </p:cNvSpPr>
          <p:nvPr>
            <p:ph sz="half" idx="2"/>
          </p:nvPr>
        </p:nvSpPr>
        <p:spPr>
          <a:xfrm>
            <a:off x="6217920" y="1845735"/>
            <a:ext cx="4937760" cy="4348522"/>
          </a:xfrm>
        </p:spPr>
        <p:txBody>
          <a:bodyPr>
            <a:normAutofit lnSpcReduction="10000"/>
          </a:bodyPr>
          <a:lstStyle/>
          <a:p>
            <a:r>
              <a:rPr lang="en-US" dirty="0"/>
              <a:t>Internet and the World Wide Web</a:t>
            </a:r>
          </a:p>
          <a:p>
            <a:r>
              <a:rPr lang="en-US" dirty="0"/>
              <a:t>Database Management Systems</a:t>
            </a:r>
          </a:p>
          <a:p>
            <a:r>
              <a:rPr lang="en-US" dirty="0"/>
              <a:t>User Administration &amp; Access Control</a:t>
            </a:r>
          </a:p>
          <a:p>
            <a:r>
              <a:rPr lang="en-US" dirty="0"/>
              <a:t>IP Addressing</a:t>
            </a:r>
          </a:p>
          <a:p>
            <a:r>
              <a:rPr lang="en-US" dirty="0"/>
              <a:t>Internet Protocol Suite</a:t>
            </a:r>
          </a:p>
          <a:p>
            <a:r>
              <a:rPr lang="en-US" dirty="0"/>
              <a:t>Networking</a:t>
            </a:r>
          </a:p>
          <a:p>
            <a:r>
              <a:rPr lang="en-US" dirty="0"/>
              <a:t>Data &amp; Storage</a:t>
            </a:r>
          </a:p>
          <a:p>
            <a:r>
              <a:rPr lang="en-US" dirty="0"/>
              <a:t>Application Protocols</a:t>
            </a:r>
          </a:p>
          <a:p>
            <a:r>
              <a:rPr lang="en-US" dirty="0"/>
              <a:t>DNS Lookup</a:t>
            </a:r>
          </a:p>
          <a:p>
            <a:r>
              <a:rPr lang="en-US" dirty="0"/>
              <a:t>Operating Systems</a:t>
            </a:r>
          </a:p>
        </p:txBody>
      </p:sp>
      <p:pic>
        <p:nvPicPr>
          <p:cNvPr id="1026" name="Picture 2" descr="http://www.objectivecontrols.com/images/Risk_Management_Strategic_Objectiv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4380" y="3498680"/>
            <a:ext cx="2533650" cy="269557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59EC7B91-C686-4BE4-BE55-B33283844EAF}"/>
              </a:ext>
            </a:extLst>
          </p:cNvPr>
          <p:cNvSpPr>
            <a:spLocks noGrp="1"/>
          </p:cNvSpPr>
          <p:nvPr>
            <p:ph type="sldNum" sz="quarter" idx="12"/>
          </p:nvPr>
        </p:nvSpPr>
        <p:spPr/>
        <p:txBody>
          <a:bodyPr/>
          <a:lstStyle/>
          <a:p>
            <a:fld id="{8B519047-9AFA-4A82-8069-D12132B7B90E}" type="slidenum">
              <a:rPr lang="en-US" smtClean="0"/>
              <a:t>2</a:t>
            </a:fld>
            <a:endParaRPr lang="en-US" dirty="0"/>
          </a:p>
        </p:txBody>
      </p:sp>
    </p:spTree>
    <p:extLst>
      <p:ext uri="{BB962C8B-B14F-4D97-AF65-F5344CB8AC3E}">
        <p14:creationId xmlns:p14="http://schemas.microsoft.com/office/powerpoint/2010/main" val="2815874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Web Hosting Solutions</a:t>
            </a:r>
          </a:p>
        </p:txBody>
      </p:sp>
      <p:sp>
        <p:nvSpPr>
          <p:cNvPr id="6" name="Content Placeholder 5"/>
          <p:cNvSpPr>
            <a:spLocks noGrp="1"/>
          </p:cNvSpPr>
          <p:nvPr>
            <p:ph sz="half" idx="1"/>
          </p:nvPr>
        </p:nvSpPr>
        <p:spPr>
          <a:xfrm>
            <a:off x="1097279" y="1845734"/>
            <a:ext cx="4937760" cy="4479762"/>
          </a:xfrm>
        </p:spPr>
        <p:txBody>
          <a:bodyPr>
            <a:normAutofit/>
          </a:bodyPr>
          <a:lstStyle/>
          <a:p>
            <a:r>
              <a:rPr lang="en-US" dirty="0"/>
              <a:t>Shared Hosting</a:t>
            </a:r>
          </a:p>
          <a:p>
            <a:pPr lvl="1"/>
            <a:r>
              <a:rPr lang="en-US" dirty="0"/>
              <a:t>No administrative access</a:t>
            </a:r>
          </a:p>
          <a:p>
            <a:pPr lvl="1"/>
            <a:r>
              <a:rPr lang="en-US" dirty="0"/>
              <a:t>Many websites reside on a single server sharing resources</a:t>
            </a:r>
          </a:p>
          <a:p>
            <a:pPr lvl="2"/>
            <a:r>
              <a:rPr lang="en-US" dirty="0"/>
              <a:t>IP, RAM, CPU, Disk IO, etc.</a:t>
            </a:r>
          </a:p>
          <a:p>
            <a:r>
              <a:rPr lang="en-US" dirty="0"/>
              <a:t>Dedicated Host</a:t>
            </a:r>
          </a:p>
          <a:p>
            <a:pPr lvl="1"/>
            <a:r>
              <a:rPr lang="en-US" dirty="0"/>
              <a:t>Entire server leased to single customer</a:t>
            </a:r>
          </a:p>
          <a:p>
            <a:pPr lvl="1"/>
            <a:r>
              <a:rPr lang="en-US" dirty="0"/>
              <a:t>Administrative access</a:t>
            </a:r>
          </a:p>
          <a:p>
            <a:r>
              <a:rPr lang="en-US" dirty="0"/>
              <a:t>VPS</a:t>
            </a:r>
          </a:p>
          <a:p>
            <a:pPr lvl="1"/>
            <a:r>
              <a:rPr lang="en-US" dirty="0"/>
              <a:t>Virtual Private Server (VM)</a:t>
            </a:r>
          </a:p>
          <a:p>
            <a:pPr lvl="1"/>
            <a:r>
              <a:rPr lang="en-US" dirty="0"/>
              <a:t>Administrative access</a:t>
            </a:r>
          </a:p>
          <a:p>
            <a:pPr lvl="1"/>
            <a:r>
              <a:rPr lang="en-US" dirty="0"/>
              <a:t>Dedicated or shared server resources</a:t>
            </a:r>
          </a:p>
          <a:p>
            <a:pPr lvl="2"/>
            <a:r>
              <a:rPr lang="en-US" dirty="0"/>
              <a:t>CPU, RAM, Disk I/O, etc.</a:t>
            </a:r>
          </a:p>
          <a:p>
            <a:pPr lvl="1"/>
            <a:endParaRPr lang="en-US" dirty="0"/>
          </a:p>
        </p:txBody>
      </p:sp>
      <p:sp>
        <p:nvSpPr>
          <p:cNvPr id="7" name="Content Placeholder 6"/>
          <p:cNvSpPr>
            <a:spLocks noGrp="1"/>
          </p:cNvSpPr>
          <p:nvPr>
            <p:ph sz="half" idx="2"/>
          </p:nvPr>
        </p:nvSpPr>
        <p:spPr>
          <a:xfrm>
            <a:off x="6217920" y="1845735"/>
            <a:ext cx="5471646" cy="4023360"/>
          </a:xfrm>
        </p:spPr>
        <p:txBody>
          <a:bodyPr>
            <a:normAutofit/>
          </a:bodyPr>
          <a:lstStyle/>
          <a:p>
            <a:r>
              <a:rPr lang="en-US" dirty="0"/>
              <a:t>Co-Location</a:t>
            </a:r>
          </a:p>
          <a:p>
            <a:pPr lvl="1"/>
            <a:r>
              <a:rPr lang="en-US" dirty="0"/>
              <a:t>Your server hardware located within providers facility</a:t>
            </a:r>
          </a:p>
          <a:p>
            <a:pPr lvl="1"/>
            <a:r>
              <a:rPr lang="en-US" dirty="0"/>
              <a:t>Redundancy</a:t>
            </a:r>
          </a:p>
        </p:txBody>
      </p:sp>
      <p:pic>
        <p:nvPicPr>
          <p:cNvPr id="1026" name="Picture 2" descr="http://www.sourceups.co.uk/wp-content/uploads/2015/12/Thermal-Containment-2-1024x59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6480" y="2947810"/>
            <a:ext cx="5563086" cy="323245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1D0BBC6C-40C1-402E-B52F-727434C69705}"/>
              </a:ext>
            </a:extLst>
          </p:cNvPr>
          <p:cNvSpPr>
            <a:spLocks noGrp="1"/>
          </p:cNvSpPr>
          <p:nvPr>
            <p:ph type="sldNum" sz="quarter" idx="12"/>
          </p:nvPr>
        </p:nvSpPr>
        <p:spPr/>
        <p:txBody>
          <a:bodyPr/>
          <a:lstStyle/>
          <a:p>
            <a:fld id="{8B519047-9AFA-4A82-8069-D12132B7B90E}" type="slidenum">
              <a:rPr lang="en-US" smtClean="0"/>
              <a:t>20</a:t>
            </a:fld>
            <a:endParaRPr lang="en-US" dirty="0"/>
          </a:p>
        </p:txBody>
      </p:sp>
    </p:spTree>
    <p:extLst>
      <p:ext uri="{BB962C8B-B14F-4D97-AF65-F5344CB8AC3E}">
        <p14:creationId xmlns:p14="http://schemas.microsoft.com/office/powerpoint/2010/main" val="3401045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Machines (VM)</a:t>
            </a:r>
          </a:p>
        </p:txBody>
      </p:sp>
      <p:sp>
        <p:nvSpPr>
          <p:cNvPr id="3" name="Content Placeholder 2"/>
          <p:cNvSpPr>
            <a:spLocks noGrp="1"/>
          </p:cNvSpPr>
          <p:nvPr>
            <p:ph idx="1"/>
          </p:nvPr>
        </p:nvSpPr>
        <p:spPr>
          <a:xfrm>
            <a:off x="1097280" y="1845734"/>
            <a:ext cx="10058400" cy="4318584"/>
          </a:xfrm>
        </p:spPr>
        <p:txBody>
          <a:bodyPr/>
          <a:lstStyle/>
          <a:p>
            <a:r>
              <a:rPr lang="en-US" dirty="0"/>
              <a:t>Virtual Private Server (VPS)</a:t>
            </a:r>
          </a:p>
          <a:p>
            <a:r>
              <a:rPr lang="en-US" dirty="0"/>
              <a:t>Emulates a computer system through specialized software</a:t>
            </a:r>
          </a:p>
          <a:p>
            <a:r>
              <a:rPr lang="en-US" dirty="0"/>
              <a:t>May provide virtualization of a full system or single process</a:t>
            </a:r>
          </a:p>
          <a:p>
            <a:r>
              <a:rPr lang="en-US" dirty="0"/>
              <a:t>Allows for greater use of resources</a:t>
            </a:r>
          </a:p>
          <a:p>
            <a:r>
              <a:rPr lang="en-US" dirty="0"/>
              <a:t>Increased flexibility</a:t>
            </a:r>
          </a:p>
          <a:p>
            <a:r>
              <a:rPr lang="en-US" dirty="0"/>
              <a:t>Hypervisors and guests</a:t>
            </a:r>
          </a:p>
          <a:p>
            <a:r>
              <a:rPr lang="en-US" dirty="0"/>
              <a:t>Examples</a:t>
            </a:r>
          </a:p>
          <a:p>
            <a:pPr lvl="1"/>
            <a:r>
              <a:rPr lang="en-US" dirty="0"/>
              <a:t>Qemu</a:t>
            </a:r>
          </a:p>
          <a:p>
            <a:pPr lvl="1"/>
            <a:r>
              <a:rPr lang="en-US" dirty="0"/>
              <a:t>VirtualBox</a:t>
            </a:r>
          </a:p>
          <a:p>
            <a:pPr lvl="1"/>
            <a:r>
              <a:rPr lang="en-US" dirty="0"/>
              <a:t>VMWare</a:t>
            </a:r>
          </a:p>
        </p:txBody>
      </p:sp>
      <p:pic>
        <p:nvPicPr>
          <p:cNvPr id="4" name="Picture 2" descr="https://www.drivecms.com/uploads/serverpronto.com/351212359Virtual_Page_grap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6979" y="2601967"/>
            <a:ext cx="3495675" cy="3562351"/>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275382FF-848C-4AC4-BB26-3089B81229E0}"/>
              </a:ext>
            </a:extLst>
          </p:cNvPr>
          <p:cNvSpPr>
            <a:spLocks noGrp="1"/>
          </p:cNvSpPr>
          <p:nvPr>
            <p:ph type="sldNum" sz="quarter" idx="12"/>
          </p:nvPr>
        </p:nvSpPr>
        <p:spPr/>
        <p:txBody>
          <a:bodyPr/>
          <a:lstStyle/>
          <a:p>
            <a:fld id="{8B519047-9AFA-4A82-8069-D12132B7B90E}" type="slidenum">
              <a:rPr lang="en-US" smtClean="0"/>
              <a:t>21</a:t>
            </a:fld>
            <a:endParaRPr lang="en-US" dirty="0"/>
          </a:p>
        </p:txBody>
      </p:sp>
    </p:spTree>
    <p:extLst>
      <p:ext uri="{BB962C8B-B14F-4D97-AF65-F5344CB8AC3E}">
        <p14:creationId xmlns:p14="http://schemas.microsoft.com/office/powerpoint/2010/main" val="1205112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Server Administrators</a:t>
            </a:r>
          </a:p>
        </p:txBody>
      </p:sp>
      <p:sp>
        <p:nvSpPr>
          <p:cNvPr id="3" name="Content Placeholder 2"/>
          <p:cNvSpPr>
            <a:spLocks noGrp="1"/>
          </p:cNvSpPr>
          <p:nvPr>
            <p:ph idx="1"/>
          </p:nvPr>
        </p:nvSpPr>
        <p:spPr/>
        <p:txBody>
          <a:bodyPr/>
          <a:lstStyle/>
          <a:p>
            <a:r>
              <a:rPr lang="en-US" dirty="0"/>
              <a:t>A </a:t>
            </a:r>
            <a:r>
              <a:rPr lang="en-US" b="1" dirty="0"/>
              <a:t>server administrator</a:t>
            </a:r>
            <a:r>
              <a:rPr lang="en-US" dirty="0"/>
              <a:t>, or </a:t>
            </a:r>
            <a:r>
              <a:rPr lang="en-US" b="1" dirty="0"/>
              <a:t>admin</a:t>
            </a:r>
            <a:r>
              <a:rPr lang="en-US" dirty="0"/>
              <a:t> has the overall control of a </a:t>
            </a:r>
            <a:r>
              <a:rPr lang="en-US" b="1" dirty="0"/>
              <a:t>server</a:t>
            </a:r>
            <a:r>
              <a:rPr lang="en-US" dirty="0"/>
              <a:t>. This is usually in the context of a business organization, where a server administrator oversees the performance and condition of multiple servers in the business, or it can be in the context of a single person running a game server.</a:t>
            </a:r>
          </a:p>
          <a:p>
            <a:r>
              <a:rPr lang="en-US" dirty="0"/>
              <a:t>The Server Administrator's role is to design, install, administer, and optimize company servers and related components to achieve high performance of the various business functions supported by the servers as necessary. This includes ensuring the availability of client/server applications, configuring all new implementations, and developing processes and procedures for ongoing management of the server environment. Where applicable, the Server Administrator will assist in overseeing the physical security, integrity, and safety of the data center/server farm.</a:t>
            </a:r>
          </a:p>
          <a:p>
            <a:endParaRPr lang="en-US" dirty="0"/>
          </a:p>
          <a:p>
            <a:pPr algn="r"/>
            <a:r>
              <a:rPr lang="en-US" dirty="0"/>
              <a:t>Wikipedia</a:t>
            </a:r>
          </a:p>
        </p:txBody>
      </p:sp>
      <p:sp>
        <p:nvSpPr>
          <p:cNvPr id="4" name="Slide Number Placeholder 3">
            <a:extLst>
              <a:ext uri="{FF2B5EF4-FFF2-40B4-BE49-F238E27FC236}">
                <a16:creationId xmlns:a16="http://schemas.microsoft.com/office/drawing/2014/main" id="{D8CDB3AD-2B24-4AE3-BA05-C8DD729E8A8B}"/>
              </a:ext>
            </a:extLst>
          </p:cNvPr>
          <p:cNvSpPr>
            <a:spLocks noGrp="1"/>
          </p:cNvSpPr>
          <p:nvPr>
            <p:ph type="sldNum" sz="quarter" idx="12"/>
          </p:nvPr>
        </p:nvSpPr>
        <p:spPr/>
        <p:txBody>
          <a:bodyPr/>
          <a:lstStyle/>
          <a:p>
            <a:fld id="{8B519047-9AFA-4A82-8069-D12132B7B90E}" type="slidenum">
              <a:rPr lang="en-US" smtClean="0"/>
              <a:t>22</a:t>
            </a:fld>
            <a:endParaRPr lang="en-US" dirty="0"/>
          </a:p>
        </p:txBody>
      </p:sp>
    </p:spTree>
    <p:extLst>
      <p:ext uri="{BB962C8B-B14F-4D97-AF65-F5344CB8AC3E}">
        <p14:creationId xmlns:p14="http://schemas.microsoft.com/office/powerpoint/2010/main" val="3655313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Server Administrators</a:t>
            </a:r>
          </a:p>
        </p:txBody>
      </p:sp>
      <p:sp>
        <p:nvSpPr>
          <p:cNvPr id="3" name="Content Placeholder 2"/>
          <p:cNvSpPr>
            <a:spLocks noGrp="1"/>
          </p:cNvSpPr>
          <p:nvPr>
            <p:ph idx="1"/>
          </p:nvPr>
        </p:nvSpPr>
        <p:spPr>
          <a:xfrm>
            <a:off x="1097280" y="1845734"/>
            <a:ext cx="10058400" cy="4457789"/>
          </a:xfrm>
        </p:spPr>
        <p:txBody>
          <a:bodyPr>
            <a:normAutofit/>
          </a:bodyPr>
          <a:lstStyle/>
          <a:p>
            <a:r>
              <a:rPr lang="en-US" dirty="0"/>
              <a:t>Provide access to software and services</a:t>
            </a:r>
          </a:p>
          <a:p>
            <a:pPr lvl="1"/>
            <a:r>
              <a:rPr lang="en-US" dirty="0"/>
              <a:t>Software Installation</a:t>
            </a:r>
          </a:p>
          <a:p>
            <a:pPr lvl="1"/>
            <a:r>
              <a:rPr lang="en-US" dirty="0"/>
              <a:t>General Troubleshooting</a:t>
            </a:r>
          </a:p>
          <a:p>
            <a:r>
              <a:rPr lang="en-US" dirty="0"/>
              <a:t>Provide a reliable and consistent environment</a:t>
            </a:r>
          </a:p>
          <a:p>
            <a:pPr lvl="1"/>
            <a:r>
              <a:rPr lang="en-US" dirty="0"/>
              <a:t>Maintain consistency across environments</a:t>
            </a:r>
          </a:p>
          <a:p>
            <a:pPr lvl="1"/>
            <a:r>
              <a:rPr lang="en-US" dirty="0"/>
              <a:t>Ensure proper design and connectivity, redundancy</a:t>
            </a:r>
          </a:p>
          <a:p>
            <a:r>
              <a:rPr lang="en-US" dirty="0"/>
              <a:t>Minimize the harm that users can do to the environment</a:t>
            </a:r>
          </a:p>
          <a:p>
            <a:pPr lvl="1"/>
            <a:r>
              <a:rPr lang="en-US" dirty="0"/>
              <a:t>Elevate or restrict permissions as necessary</a:t>
            </a:r>
          </a:p>
          <a:p>
            <a:r>
              <a:rPr lang="en-US" dirty="0"/>
              <a:t>Manage specific server functionality</a:t>
            </a:r>
          </a:p>
          <a:p>
            <a:pPr lvl="1"/>
            <a:r>
              <a:rPr lang="en-US" dirty="0"/>
              <a:t>Website, Database, DNS, etc.</a:t>
            </a:r>
          </a:p>
          <a:p>
            <a:r>
              <a:rPr lang="en-US" dirty="0"/>
              <a:t>Work with vendors and providers to build systems and create connections</a:t>
            </a:r>
          </a:p>
        </p:txBody>
      </p:sp>
      <p:pic>
        <p:nvPicPr>
          <p:cNvPr id="10242" name="Picture 2" descr="http://www.easyservermanagement.com/wp-content/uploads/2012/12/serv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3305" y="1845734"/>
            <a:ext cx="3762375" cy="232410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AE75B15C-110A-4897-A55E-6CE7A9F4CE86}"/>
              </a:ext>
            </a:extLst>
          </p:cNvPr>
          <p:cNvSpPr>
            <a:spLocks noGrp="1"/>
          </p:cNvSpPr>
          <p:nvPr>
            <p:ph type="sldNum" sz="quarter" idx="12"/>
          </p:nvPr>
        </p:nvSpPr>
        <p:spPr/>
        <p:txBody>
          <a:bodyPr/>
          <a:lstStyle/>
          <a:p>
            <a:fld id="{8B519047-9AFA-4A82-8069-D12132B7B90E}" type="slidenum">
              <a:rPr lang="en-US" smtClean="0"/>
              <a:t>23</a:t>
            </a:fld>
            <a:endParaRPr lang="en-US" dirty="0"/>
          </a:p>
        </p:txBody>
      </p:sp>
    </p:spTree>
    <p:extLst>
      <p:ext uri="{BB962C8B-B14F-4D97-AF65-F5344CB8AC3E}">
        <p14:creationId xmlns:p14="http://schemas.microsoft.com/office/powerpoint/2010/main" val="1863370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Server Administrators</a:t>
            </a:r>
          </a:p>
        </p:txBody>
      </p:sp>
      <p:sp>
        <p:nvSpPr>
          <p:cNvPr id="3" name="Content Placeholder 2"/>
          <p:cNvSpPr>
            <a:spLocks noGrp="1"/>
          </p:cNvSpPr>
          <p:nvPr>
            <p:ph idx="1"/>
          </p:nvPr>
        </p:nvSpPr>
        <p:spPr/>
        <p:txBody>
          <a:bodyPr/>
          <a:lstStyle/>
          <a:p>
            <a:r>
              <a:rPr lang="en-US" dirty="0"/>
              <a:t>Common Tasks</a:t>
            </a:r>
          </a:p>
          <a:p>
            <a:pPr lvl="1"/>
            <a:r>
              <a:rPr lang="en-US" dirty="0"/>
              <a:t>Specifying, purchasing, and installing physical hardware</a:t>
            </a:r>
          </a:p>
          <a:p>
            <a:pPr lvl="2"/>
            <a:r>
              <a:rPr lang="en-US" dirty="0"/>
              <a:t>Necessary levels of redundancy, storage, memory, wiring, etc.</a:t>
            </a:r>
          </a:p>
          <a:p>
            <a:pPr lvl="1"/>
            <a:r>
              <a:rPr lang="en-US" dirty="0"/>
              <a:t>Managing device firmware levels, configuring integrated systems such as BIOS or firmware</a:t>
            </a:r>
          </a:p>
          <a:p>
            <a:pPr lvl="1"/>
            <a:r>
              <a:rPr lang="en-US" dirty="0"/>
              <a:t>Configuring operating systems and server hardware</a:t>
            </a:r>
          </a:p>
          <a:p>
            <a:pPr lvl="2"/>
            <a:r>
              <a:rPr lang="en-US" dirty="0"/>
              <a:t>Drive layouts and specifications</a:t>
            </a:r>
          </a:p>
          <a:p>
            <a:pPr lvl="2"/>
            <a:r>
              <a:rPr lang="en-US" dirty="0"/>
              <a:t>Network or storage connection configurations</a:t>
            </a:r>
          </a:p>
          <a:p>
            <a:pPr lvl="2"/>
            <a:r>
              <a:rPr lang="en-US" dirty="0"/>
              <a:t>Operating system configuration and maintenance</a:t>
            </a:r>
          </a:p>
          <a:p>
            <a:pPr lvl="1"/>
            <a:r>
              <a:rPr lang="en-US" dirty="0"/>
              <a:t>Configure, maintain, and test Backups</a:t>
            </a:r>
          </a:p>
          <a:p>
            <a:pPr lvl="2"/>
            <a:r>
              <a:rPr lang="en-US" dirty="0"/>
              <a:t>Disaster Recovery</a:t>
            </a:r>
          </a:p>
          <a:p>
            <a:pPr lvl="1"/>
            <a:r>
              <a:rPr lang="en-US" dirty="0"/>
              <a:t>Maintain and monitor system security and integrity</a:t>
            </a:r>
          </a:p>
          <a:p>
            <a:pPr lvl="1"/>
            <a:r>
              <a:rPr lang="en-US" dirty="0"/>
              <a:t>Interface with other business areas</a:t>
            </a:r>
          </a:p>
          <a:p>
            <a:pPr lvl="1"/>
            <a:r>
              <a:rPr lang="en-US" dirty="0"/>
              <a:t>Documentation</a:t>
            </a:r>
          </a:p>
        </p:txBody>
      </p:sp>
      <p:pic>
        <p:nvPicPr>
          <p:cNvPr id="2050" name="Picture 2" descr="http://www.tcc.edu/uploads/images/pages/programs/information-technology/servers-datacenter-certific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9050" y="3616252"/>
            <a:ext cx="3516630" cy="225284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61F468C-35D6-4890-8BEC-30CCE15C0757}"/>
              </a:ext>
            </a:extLst>
          </p:cNvPr>
          <p:cNvSpPr>
            <a:spLocks noGrp="1"/>
          </p:cNvSpPr>
          <p:nvPr>
            <p:ph type="sldNum" sz="quarter" idx="12"/>
          </p:nvPr>
        </p:nvSpPr>
        <p:spPr/>
        <p:txBody>
          <a:bodyPr/>
          <a:lstStyle/>
          <a:p>
            <a:fld id="{8B519047-9AFA-4A82-8069-D12132B7B90E}" type="slidenum">
              <a:rPr lang="en-US" smtClean="0"/>
              <a:t>24</a:t>
            </a:fld>
            <a:endParaRPr lang="en-US" dirty="0"/>
          </a:p>
        </p:txBody>
      </p:sp>
    </p:spTree>
    <p:extLst>
      <p:ext uri="{BB962C8B-B14F-4D97-AF65-F5344CB8AC3E}">
        <p14:creationId xmlns:p14="http://schemas.microsoft.com/office/powerpoint/2010/main" val="2479712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Server Administrators</a:t>
            </a:r>
          </a:p>
        </p:txBody>
      </p:sp>
      <p:sp>
        <p:nvSpPr>
          <p:cNvPr id="3" name="Content Placeholder 2"/>
          <p:cNvSpPr>
            <a:spLocks noGrp="1"/>
          </p:cNvSpPr>
          <p:nvPr>
            <p:ph idx="1"/>
          </p:nvPr>
        </p:nvSpPr>
        <p:spPr>
          <a:xfrm>
            <a:off x="1097280" y="1845734"/>
            <a:ext cx="10058400" cy="4427744"/>
          </a:xfrm>
        </p:spPr>
        <p:txBody>
          <a:bodyPr>
            <a:normAutofit lnSpcReduction="10000"/>
          </a:bodyPr>
          <a:lstStyle/>
          <a:p>
            <a:r>
              <a:rPr lang="en-US" dirty="0"/>
              <a:t>Database Administrator</a:t>
            </a:r>
          </a:p>
          <a:p>
            <a:pPr lvl="1"/>
            <a:r>
              <a:rPr lang="en-US" dirty="0"/>
              <a:t>Maintains a database system and is responsible for the integrity of the data.</a:t>
            </a:r>
          </a:p>
          <a:p>
            <a:r>
              <a:rPr lang="en-US" dirty="0"/>
              <a:t>Network Administrator</a:t>
            </a:r>
          </a:p>
          <a:p>
            <a:pPr lvl="1"/>
            <a:r>
              <a:rPr lang="en-US" dirty="0"/>
              <a:t>Maintains network infrastructure such as switches, routers, and various interconnecting devices.</a:t>
            </a:r>
          </a:p>
          <a:p>
            <a:r>
              <a:rPr lang="en-US" dirty="0"/>
              <a:t>Security Administrator</a:t>
            </a:r>
          </a:p>
          <a:p>
            <a:pPr lvl="1"/>
            <a:r>
              <a:rPr lang="en-US" dirty="0"/>
              <a:t>Maintain security policies and administer security devices such as firewalls and security appliances.</a:t>
            </a:r>
          </a:p>
          <a:p>
            <a:r>
              <a:rPr lang="en-US" dirty="0"/>
              <a:t>Web Administrator</a:t>
            </a:r>
          </a:p>
          <a:p>
            <a:pPr lvl="1"/>
            <a:r>
              <a:rPr lang="en-US" dirty="0"/>
              <a:t>Maintain services related to providing web site access and configuration.</a:t>
            </a:r>
          </a:p>
          <a:p>
            <a:r>
              <a:rPr lang="en-US" dirty="0"/>
              <a:t>OS Administrator</a:t>
            </a:r>
          </a:p>
          <a:p>
            <a:pPr lvl="1"/>
            <a:r>
              <a:rPr lang="en-US" dirty="0"/>
              <a:t>Maintain operating system installation and upkeep; may include hardware, patching, and system consistency.</a:t>
            </a:r>
          </a:p>
          <a:p>
            <a:r>
              <a:rPr lang="en-US" dirty="0"/>
              <a:t>Storage Administrator</a:t>
            </a:r>
          </a:p>
          <a:p>
            <a:pPr lvl="1"/>
            <a:r>
              <a:rPr lang="en-US" dirty="0"/>
              <a:t>Maintain a storage infrastructure and related devices, such as a SAN or NAS.</a:t>
            </a:r>
          </a:p>
        </p:txBody>
      </p:sp>
      <p:sp>
        <p:nvSpPr>
          <p:cNvPr id="4" name="Slide Number Placeholder 3">
            <a:extLst>
              <a:ext uri="{FF2B5EF4-FFF2-40B4-BE49-F238E27FC236}">
                <a16:creationId xmlns:a16="http://schemas.microsoft.com/office/drawing/2014/main" id="{FEA77E30-EAC3-4C71-9401-234478206DAB}"/>
              </a:ext>
            </a:extLst>
          </p:cNvPr>
          <p:cNvSpPr>
            <a:spLocks noGrp="1"/>
          </p:cNvSpPr>
          <p:nvPr>
            <p:ph type="sldNum" sz="quarter" idx="12"/>
          </p:nvPr>
        </p:nvSpPr>
        <p:spPr/>
        <p:txBody>
          <a:bodyPr/>
          <a:lstStyle/>
          <a:p>
            <a:fld id="{8B519047-9AFA-4A82-8069-D12132B7B90E}" type="slidenum">
              <a:rPr lang="en-US" smtClean="0"/>
              <a:t>25</a:t>
            </a:fld>
            <a:endParaRPr lang="en-US" dirty="0"/>
          </a:p>
        </p:txBody>
      </p:sp>
    </p:spTree>
    <p:extLst>
      <p:ext uri="{BB962C8B-B14F-4D97-AF65-F5344CB8AC3E}">
        <p14:creationId xmlns:p14="http://schemas.microsoft.com/office/powerpoint/2010/main" val="4182246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Server Administrators</a:t>
            </a:r>
          </a:p>
        </p:txBody>
      </p:sp>
      <p:sp>
        <p:nvSpPr>
          <p:cNvPr id="3" name="Content Placeholder 2"/>
          <p:cNvSpPr>
            <a:spLocks noGrp="1"/>
          </p:cNvSpPr>
          <p:nvPr>
            <p:ph idx="1"/>
          </p:nvPr>
        </p:nvSpPr>
        <p:spPr>
          <a:xfrm>
            <a:off x="1097280" y="1845733"/>
            <a:ext cx="10058400" cy="4409151"/>
          </a:xfrm>
        </p:spPr>
        <p:txBody>
          <a:bodyPr>
            <a:normAutofit/>
          </a:bodyPr>
          <a:lstStyle/>
          <a:p>
            <a:r>
              <a:rPr lang="en-US" dirty="0"/>
              <a:t>Web Server Administrators</a:t>
            </a:r>
          </a:p>
          <a:p>
            <a:pPr lvl="1"/>
            <a:r>
              <a:rPr lang="en-US" dirty="0"/>
              <a:t>Install and maintain web service software</a:t>
            </a:r>
          </a:p>
          <a:p>
            <a:pPr lvl="1"/>
            <a:r>
              <a:rPr lang="en-US" dirty="0"/>
              <a:t>Install additional programming environments to support webpage environment</a:t>
            </a:r>
          </a:p>
          <a:p>
            <a:pPr lvl="2"/>
            <a:r>
              <a:rPr lang="en-US" dirty="0"/>
              <a:t>PHP, ASP, .NET, Perl, C++, etc.</a:t>
            </a:r>
          </a:p>
          <a:p>
            <a:pPr lvl="1"/>
            <a:r>
              <a:rPr lang="en-US" dirty="0"/>
              <a:t>Java Configurations</a:t>
            </a:r>
          </a:p>
          <a:p>
            <a:pPr lvl="1"/>
            <a:r>
              <a:rPr lang="en-US" dirty="0"/>
              <a:t>Specify and maintain web server hardware</a:t>
            </a:r>
          </a:p>
          <a:p>
            <a:pPr lvl="1"/>
            <a:r>
              <a:rPr lang="en-US" dirty="0"/>
              <a:t>Provide other access as necessary</a:t>
            </a:r>
          </a:p>
          <a:p>
            <a:r>
              <a:rPr lang="en-US" dirty="0"/>
              <a:t>OS Administrators</a:t>
            </a:r>
          </a:p>
          <a:p>
            <a:pPr lvl="1"/>
            <a:r>
              <a:rPr lang="en-US" dirty="0"/>
              <a:t>Install Operating System</a:t>
            </a:r>
          </a:p>
          <a:p>
            <a:pPr lvl="1"/>
            <a:r>
              <a:rPr lang="en-US" dirty="0"/>
              <a:t>Maintain OS Patching</a:t>
            </a:r>
          </a:p>
          <a:p>
            <a:pPr lvl="1"/>
            <a:r>
              <a:rPr lang="en-US" dirty="0"/>
              <a:t>Configure physical servers</a:t>
            </a:r>
          </a:p>
          <a:p>
            <a:pPr lvl="1"/>
            <a:r>
              <a:rPr lang="en-US" dirty="0"/>
              <a:t>Maintain virtual hosting environment</a:t>
            </a:r>
          </a:p>
        </p:txBody>
      </p:sp>
      <p:pic>
        <p:nvPicPr>
          <p:cNvPr id="11266" name="Picture 2" descr="http://www.executrainqatar.com/images/profession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802715" y="3429353"/>
            <a:ext cx="3862251" cy="255969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09BFB865-4DB7-4487-9B58-AC4259EC0C86}"/>
              </a:ext>
            </a:extLst>
          </p:cNvPr>
          <p:cNvSpPr>
            <a:spLocks noGrp="1"/>
          </p:cNvSpPr>
          <p:nvPr>
            <p:ph type="sldNum" sz="quarter" idx="12"/>
          </p:nvPr>
        </p:nvSpPr>
        <p:spPr/>
        <p:txBody>
          <a:bodyPr/>
          <a:lstStyle/>
          <a:p>
            <a:fld id="{8B519047-9AFA-4A82-8069-D12132B7B90E}" type="slidenum">
              <a:rPr lang="en-US" smtClean="0"/>
              <a:t>26</a:t>
            </a:fld>
            <a:endParaRPr lang="en-US" dirty="0"/>
          </a:p>
        </p:txBody>
      </p:sp>
    </p:spTree>
    <p:extLst>
      <p:ext uri="{BB962C8B-B14F-4D97-AF65-F5344CB8AC3E}">
        <p14:creationId xmlns:p14="http://schemas.microsoft.com/office/powerpoint/2010/main" val="10066505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Server Administrators</a:t>
            </a:r>
          </a:p>
        </p:txBody>
      </p:sp>
      <p:sp>
        <p:nvSpPr>
          <p:cNvPr id="3" name="Content Placeholder 2"/>
          <p:cNvSpPr>
            <a:spLocks noGrp="1"/>
          </p:cNvSpPr>
          <p:nvPr>
            <p:ph idx="1"/>
          </p:nvPr>
        </p:nvSpPr>
        <p:spPr>
          <a:xfrm>
            <a:off x="1097280" y="1845733"/>
            <a:ext cx="10058400" cy="4404595"/>
          </a:xfrm>
        </p:spPr>
        <p:txBody>
          <a:bodyPr>
            <a:normAutofit/>
          </a:bodyPr>
          <a:lstStyle/>
          <a:p>
            <a:r>
              <a:rPr lang="en-US" dirty="0"/>
              <a:t>E-Mail Server Administrators</a:t>
            </a:r>
          </a:p>
          <a:p>
            <a:pPr lvl="1"/>
            <a:r>
              <a:rPr lang="en-US" dirty="0"/>
              <a:t>Manage email server software</a:t>
            </a:r>
          </a:p>
          <a:p>
            <a:pPr lvl="1"/>
            <a:r>
              <a:rPr lang="en-US" dirty="0"/>
              <a:t>Provide antivirus and antispam email scanning functions</a:t>
            </a:r>
          </a:p>
          <a:p>
            <a:pPr lvl="1"/>
            <a:r>
              <a:rPr lang="en-US" dirty="0"/>
              <a:t>Manage email accounts, group accounts, distribution lists</a:t>
            </a:r>
          </a:p>
          <a:p>
            <a:r>
              <a:rPr lang="en-US" dirty="0"/>
              <a:t>Additional Tasks may be dependent on size of the organization</a:t>
            </a:r>
          </a:p>
          <a:p>
            <a:pPr lvl="1"/>
            <a:r>
              <a:rPr lang="en-US" dirty="0"/>
              <a:t>Web page development</a:t>
            </a:r>
          </a:p>
          <a:p>
            <a:pPr lvl="1"/>
            <a:r>
              <a:rPr lang="en-US" dirty="0"/>
              <a:t>Database design</a:t>
            </a:r>
          </a:p>
          <a:p>
            <a:pPr lvl="1"/>
            <a:r>
              <a:rPr lang="en-US" dirty="0"/>
              <a:t>Programming</a:t>
            </a:r>
          </a:p>
          <a:p>
            <a:pPr lvl="1"/>
            <a:r>
              <a:rPr lang="en-US" dirty="0"/>
              <a:t>Scripting</a:t>
            </a:r>
          </a:p>
          <a:p>
            <a:pPr lvl="1"/>
            <a:r>
              <a:rPr lang="en-US" dirty="0"/>
              <a:t>Security</a:t>
            </a:r>
          </a:p>
          <a:p>
            <a:r>
              <a:rPr lang="en-US" dirty="0"/>
              <a:t>Roles may be more general or more specific </a:t>
            </a:r>
            <a:br>
              <a:rPr lang="en-US" dirty="0"/>
            </a:br>
            <a:r>
              <a:rPr lang="en-US" dirty="0"/>
              <a:t>depending on organization</a:t>
            </a:r>
          </a:p>
        </p:txBody>
      </p:sp>
      <p:pic>
        <p:nvPicPr>
          <p:cNvPr id="4" name="Picture 2" descr="http://www.executrainqatar.com/images/profession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802715" y="3417778"/>
            <a:ext cx="3862251" cy="255969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ED8599E5-472F-4364-BEDE-C250E5384663}"/>
              </a:ext>
            </a:extLst>
          </p:cNvPr>
          <p:cNvSpPr>
            <a:spLocks noGrp="1"/>
          </p:cNvSpPr>
          <p:nvPr>
            <p:ph type="sldNum" sz="quarter" idx="12"/>
          </p:nvPr>
        </p:nvSpPr>
        <p:spPr/>
        <p:txBody>
          <a:bodyPr/>
          <a:lstStyle/>
          <a:p>
            <a:fld id="{8B519047-9AFA-4A82-8069-D12132B7B90E}" type="slidenum">
              <a:rPr lang="en-US" smtClean="0"/>
              <a:t>27</a:t>
            </a:fld>
            <a:endParaRPr lang="en-US" dirty="0"/>
          </a:p>
        </p:txBody>
      </p:sp>
    </p:spTree>
    <p:extLst>
      <p:ext uri="{BB962C8B-B14F-4D97-AF65-F5344CB8AC3E}">
        <p14:creationId xmlns:p14="http://schemas.microsoft.com/office/powerpoint/2010/main" val="28871205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ECSC 325.200</a:t>
            </a:r>
            <a:br>
              <a:rPr lang="en-US" dirty="0"/>
            </a:br>
            <a:r>
              <a:rPr lang="en-US" sz="5400" dirty="0"/>
              <a:t>Web Server Administration</a:t>
            </a:r>
          </a:p>
        </p:txBody>
      </p:sp>
      <p:sp>
        <p:nvSpPr>
          <p:cNvPr id="3" name="Subtitle 2"/>
          <p:cNvSpPr>
            <a:spLocks noGrp="1"/>
          </p:cNvSpPr>
          <p:nvPr>
            <p:ph type="subTitle" idx="1"/>
          </p:nvPr>
        </p:nvSpPr>
        <p:spPr/>
        <p:txBody>
          <a:bodyPr/>
          <a:lstStyle/>
          <a:p>
            <a:r>
              <a:rPr lang="en-US" dirty="0"/>
              <a:t>Spring 2025 – Week 1-2 – January 16</a:t>
            </a:r>
            <a:r>
              <a:rPr lang="en-US" baseline="30000" dirty="0"/>
              <a:t>th</a:t>
            </a:r>
            <a:r>
              <a:rPr lang="en-US" dirty="0"/>
              <a:t>, 2025</a:t>
            </a:r>
          </a:p>
          <a:p>
            <a:r>
              <a:rPr lang="en-US" dirty="0"/>
              <a:t>Introduction and overview Continued</a:t>
            </a:r>
          </a:p>
        </p:txBody>
      </p:sp>
    </p:spTree>
    <p:extLst>
      <p:ext uri="{BB962C8B-B14F-4D97-AF65-F5344CB8AC3E}">
        <p14:creationId xmlns:p14="http://schemas.microsoft.com/office/powerpoint/2010/main" val="21962802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a:t>
            </a:r>
          </a:p>
        </p:txBody>
      </p:sp>
      <p:sp>
        <p:nvSpPr>
          <p:cNvPr id="3" name="Content Placeholder 2"/>
          <p:cNvSpPr>
            <a:spLocks noGrp="1"/>
          </p:cNvSpPr>
          <p:nvPr>
            <p:ph idx="1"/>
          </p:nvPr>
        </p:nvSpPr>
        <p:spPr>
          <a:xfrm>
            <a:off x="1097280" y="1845734"/>
            <a:ext cx="10058400" cy="4404595"/>
          </a:xfrm>
        </p:spPr>
        <p:txBody>
          <a:bodyPr>
            <a:normAutofit/>
          </a:bodyPr>
          <a:lstStyle/>
          <a:p>
            <a:r>
              <a:rPr lang="en-US" dirty="0"/>
              <a:t>Spinning or solid state physical storage</a:t>
            </a:r>
          </a:p>
          <a:p>
            <a:pPr lvl="1"/>
            <a:r>
              <a:rPr lang="en-US" dirty="0"/>
              <a:t>Solid state is faster but more expensive</a:t>
            </a:r>
          </a:p>
          <a:p>
            <a:pPr lvl="1"/>
            <a:r>
              <a:rPr lang="en-US" dirty="0"/>
              <a:t>Spinning is physically denser</a:t>
            </a:r>
          </a:p>
          <a:p>
            <a:r>
              <a:rPr lang="en-US" dirty="0"/>
              <a:t>Redundant Array of Independent Disks (RAID)</a:t>
            </a:r>
          </a:p>
          <a:p>
            <a:pPr lvl="1"/>
            <a:r>
              <a:rPr lang="en-US" dirty="0"/>
              <a:t>Raid 0 vs Raid 1</a:t>
            </a:r>
          </a:p>
          <a:p>
            <a:pPr lvl="1"/>
            <a:r>
              <a:rPr lang="en-US" dirty="0"/>
              <a:t>Multi-Level Raid (10)</a:t>
            </a:r>
          </a:p>
          <a:p>
            <a:pPr lvl="1"/>
            <a:r>
              <a:rPr lang="en-US" dirty="0"/>
              <a:t>Raid 5 vs Raid 6</a:t>
            </a:r>
          </a:p>
          <a:p>
            <a:r>
              <a:rPr lang="en-US" dirty="0"/>
              <a:t>Raid 0 – Striping – Zero redundancy</a:t>
            </a:r>
          </a:p>
          <a:p>
            <a:r>
              <a:rPr lang="en-US" dirty="0"/>
              <a:t>Raid 1 – Mirroring – Redundancy</a:t>
            </a:r>
          </a:p>
          <a:p>
            <a:r>
              <a:rPr lang="en-US" dirty="0"/>
              <a:t>Raid 5 – Striping with one parity disk</a:t>
            </a:r>
          </a:p>
          <a:p>
            <a:r>
              <a:rPr lang="en-US" dirty="0"/>
              <a:t>Raid 6 – Striping with two parity disks</a:t>
            </a:r>
          </a:p>
        </p:txBody>
      </p:sp>
      <p:pic>
        <p:nvPicPr>
          <p:cNvPr id="2050" name="Picture 2" descr="https://upload.wikimedia.org/wikipedia/commons/thumb/b/b7/RAID_1.svg/150px-RAID_1.svg.png">
            <a:extLst>
              <a:ext uri="{FF2B5EF4-FFF2-40B4-BE49-F238E27FC236}">
                <a16:creationId xmlns:a16="http://schemas.microsoft.com/office/drawing/2014/main" id="{6A66FBD9-6EDA-44E4-92DA-2A12D2ED1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2114" y="2275447"/>
            <a:ext cx="2403566" cy="370149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08E29CE1-E23E-46B2-90AB-4D5B545BDDE3}"/>
              </a:ext>
            </a:extLst>
          </p:cNvPr>
          <p:cNvSpPr>
            <a:spLocks noGrp="1"/>
          </p:cNvSpPr>
          <p:nvPr>
            <p:ph type="sldNum" sz="quarter" idx="12"/>
          </p:nvPr>
        </p:nvSpPr>
        <p:spPr/>
        <p:txBody>
          <a:bodyPr/>
          <a:lstStyle/>
          <a:p>
            <a:fld id="{8B519047-9AFA-4A82-8069-D12132B7B90E}" type="slidenum">
              <a:rPr lang="en-US" smtClean="0"/>
              <a:t>29</a:t>
            </a:fld>
            <a:endParaRPr lang="en-US" dirty="0"/>
          </a:p>
        </p:txBody>
      </p:sp>
    </p:spTree>
    <p:extLst>
      <p:ext uri="{BB962C8B-B14F-4D97-AF65-F5344CB8AC3E}">
        <p14:creationId xmlns:p14="http://schemas.microsoft.com/office/powerpoint/2010/main" val="3269977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Weekly Info</a:t>
            </a:r>
          </a:p>
        </p:txBody>
      </p:sp>
      <p:sp>
        <p:nvSpPr>
          <p:cNvPr id="3" name="Content Placeholder 2"/>
          <p:cNvSpPr>
            <a:spLocks noGrp="1"/>
          </p:cNvSpPr>
          <p:nvPr>
            <p:ph idx="1"/>
          </p:nvPr>
        </p:nvSpPr>
        <p:spPr>
          <a:xfrm>
            <a:off x="1097280" y="1855461"/>
            <a:ext cx="10058400" cy="4409151"/>
          </a:xfrm>
        </p:spPr>
        <p:txBody>
          <a:bodyPr>
            <a:normAutofit/>
          </a:bodyPr>
          <a:lstStyle/>
          <a:p>
            <a:r>
              <a:rPr lang="en-US" dirty="0"/>
              <a:t>“Happiness is not something ready made.  It comes from your own actions” – Dalai Lama</a:t>
            </a:r>
          </a:p>
          <a:p>
            <a:r>
              <a:rPr lang="en-US" dirty="0"/>
              <a:t>Recently discovered planet, being called “Proxima b”</a:t>
            </a:r>
          </a:p>
          <a:p>
            <a:pPr lvl="1"/>
            <a:r>
              <a:rPr lang="en-US" dirty="0"/>
              <a:t>4.22 light years away, 1.3x size of earth, red dwarf star Proxima </a:t>
            </a:r>
            <a:r>
              <a:rPr lang="en-US" dirty="0" err="1"/>
              <a:t>Centuri</a:t>
            </a:r>
            <a:endParaRPr lang="en-US" dirty="0"/>
          </a:p>
          <a:p>
            <a:pPr lvl="1"/>
            <a:r>
              <a:rPr lang="en-US" dirty="0"/>
              <a:t>Within local star’s habitable zone (possibility of liquid water)</a:t>
            </a:r>
          </a:p>
          <a:p>
            <a:pPr lvl="1"/>
            <a:r>
              <a:rPr lang="en-US" dirty="0"/>
              <a:t>Orbits local star in 11.2 days (Proxima b year)</a:t>
            </a:r>
          </a:p>
          <a:p>
            <a:r>
              <a:rPr lang="en-US" dirty="0"/>
              <a:t>Attendance</a:t>
            </a:r>
          </a:p>
          <a:p>
            <a:r>
              <a:rPr lang="en-US" dirty="0"/>
              <a:t>Good of the Class</a:t>
            </a:r>
          </a:p>
          <a:p>
            <a:r>
              <a:rPr lang="en-US" dirty="0"/>
              <a:t>Preferred method of communication is E-Mail.</a:t>
            </a:r>
          </a:p>
          <a:p>
            <a:r>
              <a:rPr lang="en-US" dirty="0"/>
              <a:t>Email is a best effort (typically daily)</a:t>
            </a:r>
          </a:p>
          <a:p>
            <a:r>
              <a:rPr lang="en-US" dirty="0"/>
              <a:t>“If you don’t have influence, you will never be able to lead others”</a:t>
            </a:r>
            <a:br>
              <a:rPr lang="en-US" dirty="0"/>
            </a:br>
            <a:r>
              <a:rPr lang="en-US" dirty="0"/>
              <a:t>- John C. Maxwell</a:t>
            </a:r>
          </a:p>
        </p:txBody>
      </p:sp>
      <p:pic>
        <p:nvPicPr>
          <p:cNvPr id="2050" name="Picture 2" descr="https://encrypted-tbn3.gstatic.com/images?q=tbn:ANd9GcR-th0nN1gy_ewg6XmEl58diIhSbvl1jCUFFTHTupayw6wdVQG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4629" y="2776658"/>
            <a:ext cx="2855059" cy="348795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57E710E0-880E-4A8D-AC3C-5B4022498799}"/>
              </a:ext>
            </a:extLst>
          </p:cNvPr>
          <p:cNvSpPr>
            <a:spLocks noGrp="1"/>
          </p:cNvSpPr>
          <p:nvPr>
            <p:ph type="sldNum" sz="quarter" idx="12"/>
          </p:nvPr>
        </p:nvSpPr>
        <p:spPr/>
        <p:txBody>
          <a:bodyPr/>
          <a:lstStyle/>
          <a:p>
            <a:fld id="{8B519047-9AFA-4A82-8069-D12132B7B90E}" type="slidenum">
              <a:rPr lang="en-US" smtClean="0"/>
              <a:t>3</a:t>
            </a:fld>
            <a:endParaRPr lang="en-US" dirty="0"/>
          </a:p>
        </p:txBody>
      </p:sp>
    </p:spTree>
    <p:extLst>
      <p:ext uri="{BB962C8B-B14F-4D97-AF65-F5344CB8AC3E}">
        <p14:creationId xmlns:p14="http://schemas.microsoft.com/office/powerpoint/2010/main" val="17812234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a:t>
            </a:r>
          </a:p>
        </p:txBody>
      </p:sp>
      <p:sp>
        <p:nvSpPr>
          <p:cNvPr id="3" name="Content Placeholder 2"/>
          <p:cNvSpPr>
            <a:spLocks noGrp="1"/>
          </p:cNvSpPr>
          <p:nvPr>
            <p:ph idx="1"/>
          </p:nvPr>
        </p:nvSpPr>
        <p:spPr>
          <a:xfrm>
            <a:off x="1097280" y="1845734"/>
            <a:ext cx="10058400" cy="4404595"/>
          </a:xfrm>
        </p:spPr>
        <p:txBody>
          <a:bodyPr>
            <a:normAutofit/>
          </a:bodyPr>
          <a:lstStyle/>
          <a:p>
            <a:r>
              <a:rPr lang="en-US" dirty="0"/>
              <a:t>Spinning or solid state physical storage</a:t>
            </a:r>
          </a:p>
          <a:p>
            <a:pPr lvl="1"/>
            <a:r>
              <a:rPr lang="en-US" dirty="0"/>
              <a:t>Solid state is faster but more expensive</a:t>
            </a:r>
          </a:p>
          <a:p>
            <a:pPr lvl="1"/>
            <a:r>
              <a:rPr lang="en-US" dirty="0"/>
              <a:t>Spinning is physically denser</a:t>
            </a:r>
          </a:p>
          <a:p>
            <a:r>
              <a:rPr lang="en-US" dirty="0"/>
              <a:t>Redundant Array of Independent Disks (RAID)</a:t>
            </a:r>
          </a:p>
          <a:p>
            <a:pPr lvl="1"/>
            <a:r>
              <a:rPr lang="en-US" dirty="0"/>
              <a:t>Raid 0 vs Raid 1</a:t>
            </a:r>
          </a:p>
          <a:p>
            <a:pPr lvl="1"/>
            <a:r>
              <a:rPr lang="en-US" dirty="0"/>
              <a:t>Multi-Level Raid (10)</a:t>
            </a:r>
          </a:p>
          <a:p>
            <a:pPr lvl="1"/>
            <a:r>
              <a:rPr lang="en-US" dirty="0"/>
              <a:t>Raid 5 vs Raid 6</a:t>
            </a:r>
          </a:p>
          <a:p>
            <a:r>
              <a:rPr lang="en-US" dirty="0"/>
              <a:t>Raid 0 – Striping – Zero redundancy</a:t>
            </a:r>
          </a:p>
          <a:p>
            <a:r>
              <a:rPr lang="en-US" dirty="0"/>
              <a:t>Raid 1 – Mirroring – Redundancy</a:t>
            </a:r>
          </a:p>
          <a:p>
            <a:r>
              <a:rPr lang="en-US" dirty="0"/>
              <a:t>Raid 5 – Striping with one parity disk</a:t>
            </a:r>
          </a:p>
          <a:p>
            <a:r>
              <a:rPr lang="en-US" dirty="0"/>
              <a:t>Raid 6 – Striping with two parity disks</a:t>
            </a:r>
          </a:p>
        </p:txBody>
      </p:sp>
      <p:pic>
        <p:nvPicPr>
          <p:cNvPr id="8194" name="Picture 2" descr="https://upload.wikimedia.org/wikipedia/commons/thumb/a/ad/RAID_01.svg/1000px-RAID_01.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2509" y="2265923"/>
            <a:ext cx="3603171" cy="360317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0CF21569-ADA1-4C98-AC3A-BE2F0B5AC1A7}"/>
              </a:ext>
            </a:extLst>
          </p:cNvPr>
          <p:cNvSpPr>
            <a:spLocks noGrp="1"/>
          </p:cNvSpPr>
          <p:nvPr>
            <p:ph type="sldNum" sz="quarter" idx="12"/>
          </p:nvPr>
        </p:nvSpPr>
        <p:spPr/>
        <p:txBody>
          <a:bodyPr/>
          <a:lstStyle/>
          <a:p>
            <a:fld id="{8B519047-9AFA-4A82-8069-D12132B7B90E}" type="slidenum">
              <a:rPr lang="en-US" smtClean="0"/>
              <a:t>30</a:t>
            </a:fld>
            <a:endParaRPr lang="en-US" dirty="0"/>
          </a:p>
        </p:txBody>
      </p:sp>
    </p:spTree>
    <p:extLst>
      <p:ext uri="{BB962C8B-B14F-4D97-AF65-F5344CB8AC3E}">
        <p14:creationId xmlns:p14="http://schemas.microsoft.com/office/powerpoint/2010/main" val="28344703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a:t>
            </a:r>
          </a:p>
        </p:txBody>
      </p:sp>
      <p:sp>
        <p:nvSpPr>
          <p:cNvPr id="3" name="Content Placeholder 2"/>
          <p:cNvSpPr>
            <a:spLocks noGrp="1"/>
          </p:cNvSpPr>
          <p:nvPr>
            <p:ph idx="1"/>
          </p:nvPr>
        </p:nvSpPr>
        <p:spPr>
          <a:xfrm>
            <a:off x="1097280" y="1845733"/>
            <a:ext cx="10058400" cy="4300423"/>
          </a:xfrm>
        </p:spPr>
        <p:txBody>
          <a:bodyPr>
            <a:normAutofit/>
          </a:bodyPr>
          <a:lstStyle/>
          <a:p>
            <a:r>
              <a:rPr lang="en-US" dirty="0"/>
              <a:t>Spinning or solid state physical storage</a:t>
            </a:r>
          </a:p>
          <a:p>
            <a:pPr lvl="1"/>
            <a:r>
              <a:rPr lang="en-US" dirty="0"/>
              <a:t>Solid state is faster but more expensive</a:t>
            </a:r>
          </a:p>
          <a:p>
            <a:pPr lvl="1"/>
            <a:r>
              <a:rPr lang="en-US" dirty="0"/>
              <a:t>Spinning is physically denser</a:t>
            </a:r>
          </a:p>
          <a:p>
            <a:r>
              <a:rPr lang="en-US" dirty="0"/>
              <a:t>Redundant Array of Independent Disks (RAID)</a:t>
            </a:r>
          </a:p>
          <a:p>
            <a:pPr lvl="1"/>
            <a:r>
              <a:rPr lang="en-US" dirty="0"/>
              <a:t>Raid 0 vs Raid 1</a:t>
            </a:r>
          </a:p>
          <a:p>
            <a:pPr lvl="1"/>
            <a:r>
              <a:rPr lang="en-US" dirty="0"/>
              <a:t>Multi-Level Raid (10)</a:t>
            </a:r>
          </a:p>
          <a:p>
            <a:pPr lvl="1"/>
            <a:r>
              <a:rPr lang="en-US" dirty="0"/>
              <a:t>Raid 5 vs Raid 6</a:t>
            </a:r>
          </a:p>
          <a:p>
            <a:r>
              <a:rPr lang="en-US" dirty="0"/>
              <a:t>Raid 0 – Striping – Zero redundancy</a:t>
            </a:r>
          </a:p>
          <a:p>
            <a:r>
              <a:rPr lang="en-US" dirty="0"/>
              <a:t>Raid 1 – Mirroring – Redundancy</a:t>
            </a:r>
          </a:p>
          <a:p>
            <a:r>
              <a:rPr lang="en-US" dirty="0"/>
              <a:t>Raid 5 – Striping with one parity disk</a:t>
            </a:r>
          </a:p>
          <a:p>
            <a:r>
              <a:rPr lang="en-US" dirty="0"/>
              <a:t>Raid 6 – Striping with two parity disks</a:t>
            </a:r>
          </a:p>
        </p:txBody>
      </p:sp>
      <p:pic>
        <p:nvPicPr>
          <p:cNvPr id="3074" name="Picture 2" descr="https://upload.wikimedia.org/wikipedia/commons/thumb/7/70/RAID_6.svg/850px-RAID_6.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9975" y="2938453"/>
            <a:ext cx="5146647" cy="302743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1960BD1F-F0C2-4DFC-8A7E-C7D1C899B2B4}"/>
              </a:ext>
            </a:extLst>
          </p:cNvPr>
          <p:cNvSpPr>
            <a:spLocks noGrp="1"/>
          </p:cNvSpPr>
          <p:nvPr>
            <p:ph type="sldNum" sz="quarter" idx="12"/>
          </p:nvPr>
        </p:nvSpPr>
        <p:spPr/>
        <p:txBody>
          <a:bodyPr/>
          <a:lstStyle/>
          <a:p>
            <a:fld id="{8B519047-9AFA-4A82-8069-D12132B7B90E}" type="slidenum">
              <a:rPr lang="en-US" smtClean="0"/>
              <a:t>31</a:t>
            </a:fld>
            <a:endParaRPr lang="en-US" dirty="0"/>
          </a:p>
        </p:txBody>
      </p:sp>
    </p:spTree>
    <p:extLst>
      <p:ext uri="{BB962C8B-B14F-4D97-AF65-F5344CB8AC3E}">
        <p14:creationId xmlns:p14="http://schemas.microsoft.com/office/powerpoint/2010/main" val="20305137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a:t>
            </a:r>
          </a:p>
        </p:txBody>
      </p:sp>
      <p:sp>
        <p:nvSpPr>
          <p:cNvPr id="3" name="Content Placeholder 2"/>
          <p:cNvSpPr>
            <a:spLocks noGrp="1"/>
          </p:cNvSpPr>
          <p:nvPr>
            <p:ph idx="1"/>
          </p:nvPr>
        </p:nvSpPr>
        <p:spPr>
          <a:xfrm>
            <a:off x="1097280" y="1845734"/>
            <a:ext cx="10058400" cy="4381446"/>
          </a:xfrm>
        </p:spPr>
        <p:txBody>
          <a:bodyPr>
            <a:normAutofit/>
          </a:bodyPr>
          <a:lstStyle/>
          <a:p>
            <a:r>
              <a:rPr lang="en-US" dirty="0"/>
              <a:t>Disks</a:t>
            </a:r>
          </a:p>
          <a:p>
            <a:pPr lvl="1"/>
            <a:r>
              <a:rPr lang="en-US" dirty="0"/>
              <a:t>Physical devices storing data</a:t>
            </a:r>
          </a:p>
          <a:p>
            <a:pPr lvl="1"/>
            <a:r>
              <a:rPr lang="en-US" dirty="0"/>
              <a:t>Can be RAID devices</a:t>
            </a:r>
          </a:p>
          <a:p>
            <a:r>
              <a:rPr lang="en-US" dirty="0"/>
              <a:t>Partitions</a:t>
            </a:r>
          </a:p>
          <a:p>
            <a:pPr lvl="1"/>
            <a:r>
              <a:rPr lang="en-US" dirty="0"/>
              <a:t>Separate regions of disks</a:t>
            </a:r>
          </a:p>
          <a:p>
            <a:r>
              <a:rPr lang="en-US" dirty="0"/>
              <a:t>Volume groups</a:t>
            </a:r>
          </a:p>
          <a:p>
            <a:pPr lvl="1"/>
            <a:r>
              <a:rPr lang="en-US" dirty="0"/>
              <a:t>Groups of disks or partitions</a:t>
            </a:r>
          </a:p>
          <a:p>
            <a:r>
              <a:rPr lang="en-US" dirty="0"/>
              <a:t>Logical volumes</a:t>
            </a:r>
          </a:p>
          <a:p>
            <a:pPr lvl="1"/>
            <a:r>
              <a:rPr lang="en-US" dirty="0"/>
              <a:t>Individual volumes within a volume group</a:t>
            </a:r>
          </a:p>
          <a:p>
            <a:r>
              <a:rPr lang="en-US" dirty="0"/>
              <a:t>File systems</a:t>
            </a:r>
          </a:p>
          <a:p>
            <a:pPr lvl="1"/>
            <a:r>
              <a:rPr lang="en-US" dirty="0"/>
              <a:t>Specifies how data is stored and organized</a:t>
            </a:r>
          </a:p>
        </p:txBody>
      </p:sp>
      <p:pic>
        <p:nvPicPr>
          <p:cNvPr id="14338" name="Picture 2" descr="https://access.redhat.com/documentation/en-US/Red_Hat_Enterprise_Linux/6/html-single/Logical_Volume_Manager_Administration/images/overview/basic-lvm-volum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3472" y="2482209"/>
            <a:ext cx="3352208" cy="338688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7B1DA27-F7F0-4111-B8B4-A54C9AEF3D62}"/>
              </a:ext>
            </a:extLst>
          </p:cNvPr>
          <p:cNvSpPr>
            <a:spLocks noGrp="1"/>
          </p:cNvSpPr>
          <p:nvPr>
            <p:ph type="sldNum" sz="quarter" idx="12"/>
          </p:nvPr>
        </p:nvSpPr>
        <p:spPr/>
        <p:txBody>
          <a:bodyPr/>
          <a:lstStyle/>
          <a:p>
            <a:fld id="{8B519047-9AFA-4A82-8069-D12132B7B90E}" type="slidenum">
              <a:rPr lang="en-US" smtClean="0"/>
              <a:t>32</a:t>
            </a:fld>
            <a:endParaRPr lang="en-US" dirty="0"/>
          </a:p>
        </p:txBody>
      </p:sp>
    </p:spTree>
    <p:extLst>
      <p:ext uri="{BB962C8B-B14F-4D97-AF65-F5344CB8AC3E}">
        <p14:creationId xmlns:p14="http://schemas.microsoft.com/office/powerpoint/2010/main" val="28181926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a:t>
            </a:r>
          </a:p>
        </p:txBody>
      </p:sp>
      <p:sp>
        <p:nvSpPr>
          <p:cNvPr id="3" name="Content Placeholder 2"/>
          <p:cNvSpPr>
            <a:spLocks noGrp="1"/>
          </p:cNvSpPr>
          <p:nvPr>
            <p:ph idx="1"/>
          </p:nvPr>
        </p:nvSpPr>
        <p:spPr>
          <a:xfrm>
            <a:off x="1097280" y="1845733"/>
            <a:ext cx="10058400" cy="4428607"/>
          </a:xfrm>
        </p:spPr>
        <p:txBody>
          <a:bodyPr>
            <a:normAutofit/>
          </a:bodyPr>
          <a:lstStyle/>
          <a:p>
            <a:r>
              <a:rPr lang="en-US" dirty="0"/>
              <a:t>Direct Attached Storage (DAS)</a:t>
            </a:r>
          </a:p>
          <a:p>
            <a:pPr lvl="1"/>
            <a:r>
              <a:rPr lang="en-US" dirty="0"/>
              <a:t>Storage devices connected directly to server hardware</a:t>
            </a:r>
          </a:p>
          <a:p>
            <a:r>
              <a:rPr lang="en-US" dirty="0"/>
              <a:t>Storage Area Network (SAN)</a:t>
            </a:r>
          </a:p>
          <a:p>
            <a:pPr lvl="1"/>
            <a:r>
              <a:rPr lang="en-US" dirty="0"/>
              <a:t>Separate network for storage traffic</a:t>
            </a:r>
          </a:p>
          <a:p>
            <a:pPr lvl="1"/>
            <a:r>
              <a:rPr lang="en-US" dirty="0"/>
              <a:t>Typically fiber-optic connections</a:t>
            </a:r>
          </a:p>
          <a:p>
            <a:pPr lvl="1"/>
            <a:r>
              <a:rPr lang="en-US" dirty="0"/>
              <a:t>Gigabit speeds (8Gbit/s+)</a:t>
            </a:r>
          </a:p>
          <a:p>
            <a:pPr lvl="1"/>
            <a:r>
              <a:rPr lang="en-US" dirty="0"/>
              <a:t>Replaces internal server storage</a:t>
            </a:r>
          </a:p>
          <a:p>
            <a:pPr lvl="1"/>
            <a:r>
              <a:rPr lang="en-US" dirty="0"/>
              <a:t>Provides redundant access to large storage devices</a:t>
            </a:r>
          </a:p>
          <a:p>
            <a:r>
              <a:rPr lang="en-US" dirty="0"/>
              <a:t>Network Attached Storage (NAS)</a:t>
            </a:r>
          </a:p>
          <a:p>
            <a:pPr lvl="1"/>
            <a:r>
              <a:rPr lang="en-US" dirty="0"/>
              <a:t>Storage available across traditional Ethernet (TCP/IP) network</a:t>
            </a:r>
          </a:p>
          <a:p>
            <a:pPr lvl="1"/>
            <a:r>
              <a:rPr lang="en-US" dirty="0"/>
              <a:t>Intended for serving shared files to multiple clients</a:t>
            </a:r>
          </a:p>
          <a:p>
            <a:pPr lvl="1"/>
            <a:r>
              <a:rPr lang="en-US" dirty="0"/>
              <a:t>Appears as network shares</a:t>
            </a:r>
          </a:p>
        </p:txBody>
      </p:sp>
      <p:pic>
        <p:nvPicPr>
          <p:cNvPr id="17410" name="Picture 2" descr="http://core0.staticworld.net/images/article/2015/01/ntf-solomon-figure-01-100563370-medium.id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1822" y="3221143"/>
            <a:ext cx="3875378" cy="287294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F46CE280-2C8B-4258-9A32-9E6FD40487BE}"/>
              </a:ext>
            </a:extLst>
          </p:cNvPr>
          <p:cNvSpPr>
            <a:spLocks noGrp="1"/>
          </p:cNvSpPr>
          <p:nvPr>
            <p:ph type="sldNum" sz="quarter" idx="12"/>
          </p:nvPr>
        </p:nvSpPr>
        <p:spPr/>
        <p:txBody>
          <a:bodyPr/>
          <a:lstStyle/>
          <a:p>
            <a:fld id="{8B519047-9AFA-4A82-8069-D12132B7B90E}" type="slidenum">
              <a:rPr lang="en-US" smtClean="0"/>
              <a:t>33</a:t>
            </a:fld>
            <a:endParaRPr lang="en-US" dirty="0"/>
          </a:p>
        </p:txBody>
      </p:sp>
    </p:spTree>
    <p:extLst>
      <p:ext uri="{BB962C8B-B14F-4D97-AF65-F5344CB8AC3E}">
        <p14:creationId xmlns:p14="http://schemas.microsoft.com/office/powerpoint/2010/main" val="22707296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Internet and the World Wide Web</a:t>
            </a:r>
          </a:p>
        </p:txBody>
      </p:sp>
      <p:sp>
        <p:nvSpPr>
          <p:cNvPr id="3" name="Content Placeholder 2"/>
          <p:cNvSpPr>
            <a:spLocks noGrp="1"/>
          </p:cNvSpPr>
          <p:nvPr>
            <p:ph idx="1"/>
          </p:nvPr>
        </p:nvSpPr>
        <p:spPr>
          <a:xfrm>
            <a:off x="1097280" y="1845734"/>
            <a:ext cx="5960745" cy="4438334"/>
          </a:xfrm>
        </p:spPr>
        <p:txBody>
          <a:bodyPr>
            <a:normAutofit fontScale="92500" lnSpcReduction="10000"/>
          </a:bodyPr>
          <a:lstStyle/>
          <a:p>
            <a:r>
              <a:rPr lang="en-US" dirty="0"/>
              <a:t>1961 – Planning begins for internet communications</a:t>
            </a:r>
          </a:p>
          <a:p>
            <a:pPr lvl="1"/>
            <a:r>
              <a:rPr lang="en-US" dirty="0"/>
              <a:t>Packet-switching technology first discussed</a:t>
            </a:r>
          </a:p>
          <a:p>
            <a:r>
              <a:rPr lang="en-US" dirty="0"/>
              <a:t>1969 – Origin of the Internet</a:t>
            </a:r>
          </a:p>
          <a:p>
            <a:pPr lvl="1"/>
            <a:r>
              <a:rPr lang="en-US" dirty="0"/>
              <a:t>ARPANET carries its first packets</a:t>
            </a:r>
          </a:p>
          <a:p>
            <a:r>
              <a:rPr lang="en-US" dirty="0"/>
              <a:t>1982 – TCP/IP protocol suite formalized</a:t>
            </a:r>
          </a:p>
          <a:p>
            <a:pPr lvl="1"/>
            <a:r>
              <a:rPr lang="en-US" dirty="0"/>
              <a:t>SMTP/DNS shortly afterwards</a:t>
            </a:r>
          </a:p>
          <a:p>
            <a:r>
              <a:rPr lang="en-US" dirty="0"/>
              <a:t>1985 – First .COM domain name registered</a:t>
            </a:r>
          </a:p>
          <a:p>
            <a:r>
              <a:rPr lang="en-US" dirty="0"/>
              <a:t>1988 – OSI Model Introduced</a:t>
            </a:r>
          </a:p>
          <a:p>
            <a:r>
              <a:rPr lang="en-US" dirty="0"/>
              <a:t>1989-91 – WWW Introduced</a:t>
            </a:r>
          </a:p>
          <a:p>
            <a:r>
              <a:rPr lang="en-US" dirty="0"/>
              <a:t>1995 – Commercialization and privatization</a:t>
            </a:r>
          </a:p>
          <a:p>
            <a:pPr lvl="1"/>
            <a:r>
              <a:rPr lang="en-US" dirty="0"/>
              <a:t>New internet architecture developed</a:t>
            </a:r>
          </a:p>
          <a:p>
            <a:pPr lvl="1"/>
            <a:r>
              <a:rPr lang="en-US" dirty="0"/>
              <a:t>Very high-speed Backbone Network Service</a:t>
            </a:r>
          </a:p>
        </p:txBody>
      </p:sp>
      <p:pic>
        <p:nvPicPr>
          <p:cNvPr id="4" name="Picture 2" descr="http://intpmcomms.com/wp-content/uploads/2010/08/iStock_000011296304XSmal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5680" y="3011594"/>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64A959C9-7F30-496F-A689-4186373CA5E0}"/>
              </a:ext>
            </a:extLst>
          </p:cNvPr>
          <p:cNvSpPr>
            <a:spLocks noGrp="1"/>
          </p:cNvSpPr>
          <p:nvPr>
            <p:ph type="sldNum" sz="quarter" idx="12"/>
          </p:nvPr>
        </p:nvSpPr>
        <p:spPr/>
        <p:txBody>
          <a:bodyPr/>
          <a:lstStyle/>
          <a:p>
            <a:fld id="{8B519047-9AFA-4A82-8069-D12132B7B90E}" type="slidenum">
              <a:rPr lang="en-US" smtClean="0"/>
              <a:t>34</a:t>
            </a:fld>
            <a:endParaRPr lang="en-US" dirty="0"/>
          </a:p>
        </p:txBody>
      </p:sp>
    </p:spTree>
    <p:extLst>
      <p:ext uri="{BB962C8B-B14F-4D97-AF65-F5344CB8AC3E}">
        <p14:creationId xmlns:p14="http://schemas.microsoft.com/office/powerpoint/2010/main" val="21249085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Internet and the World Wide Web</a:t>
            </a:r>
          </a:p>
        </p:txBody>
      </p:sp>
      <p:sp>
        <p:nvSpPr>
          <p:cNvPr id="3" name="Content Placeholder 2"/>
          <p:cNvSpPr>
            <a:spLocks noGrp="1"/>
          </p:cNvSpPr>
          <p:nvPr>
            <p:ph idx="1"/>
          </p:nvPr>
        </p:nvSpPr>
        <p:spPr>
          <a:xfrm>
            <a:off x="1097280" y="1845734"/>
            <a:ext cx="5951220" cy="4023360"/>
          </a:xfrm>
        </p:spPr>
        <p:txBody>
          <a:bodyPr>
            <a:normAutofit/>
          </a:bodyPr>
          <a:lstStyle/>
          <a:p>
            <a:r>
              <a:rPr lang="en-US" dirty="0"/>
              <a:t>The Internet – A worldwide network of networks</a:t>
            </a:r>
          </a:p>
          <a:p>
            <a:r>
              <a:rPr lang="en-US" dirty="0"/>
              <a:t>Protocols govern how devices communicate</a:t>
            </a:r>
          </a:p>
          <a:p>
            <a:r>
              <a:rPr lang="en-US" dirty="0"/>
              <a:t>Uses TCP/IP – “The Language of the Internet”</a:t>
            </a:r>
          </a:p>
          <a:p>
            <a:pPr lvl="1"/>
            <a:r>
              <a:rPr lang="en-US" dirty="0"/>
              <a:t>Transmission Control Protocol/Internet Protocol</a:t>
            </a:r>
          </a:p>
          <a:p>
            <a:pPr lvl="1"/>
            <a:r>
              <a:rPr lang="en-US" dirty="0"/>
              <a:t>IP Addresses provide unique identification on a network</a:t>
            </a:r>
          </a:p>
          <a:p>
            <a:r>
              <a:rPr lang="en-US" dirty="0"/>
              <a:t>World Wide Web - An open information space where documents and other web resources can be accessed via the Internet.</a:t>
            </a:r>
          </a:p>
          <a:p>
            <a:r>
              <a:rPr lang="en-US" dirty="0"/>
              <a:t>The Internet is not centrally controlled</a:t>
            </a:r>
          </a:p>
        </p:txBody>
      </p:sp>
      <p:pic>
        <p:nvPicPr>
          <p:cNvPr id="4" name="Picture 2" descr="http://intpmcomms.com/wp-content/uploads/2010/08/iStock_000011296304XSmal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5680" y="3011594"/>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D79AE3AD-1980-4295-9CCD-F31B00D3C498}"/>
              </a:ext>
            </a:extLst>
          </p:cNvPr>
          <p:cNvSpPr>
            <a:spLocks noGrp="1"/>
          </p:cNvSpPr>
          <p:nvPr>
            <p:ph type="sldNum" sz="quarter" idx="12"/>
          </p:nvPr>
        </p:nvSpPr>
        <p:spPr/>
        <p:txBody>
          <a:bodyPr/>
          <a:lstStyle/>
          <a:p>
            <a:fld id="{8B519047-9AFA-4A82-8069-D12132B7B90E}" type="slidenum">
              <a:rPr lang="en-US" smtClean="0"/>
              <a:t>35</a:t>
            </a:fld>
            <a:endParaRPr lang="en-US" dirty="0"/>
          </a:p>
        </p:txBody>
      </p:sp>
    </p:spTree>
    <p:extLst>
      <p:ext uri="{BB962C8B-B14F-4D97-AF65-F5344CB8AC3E}">
        <p14:creationId xmlns:p14="http://schemas.microsoft.com/office/powerpoint/2010/main" val="5435794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Internet and the World Wide Web</a:t>
            </a:r>
          </a:p>
        </p:txBody>
      </p:sp>
      <p:sp>
        <p:nvSpPr>
          <p:cNvPr id="3" name="Content Placeholder 2"/>
          <p:cNvSpPr>
            <a:spLocks noGrp="1"/>
          </p:cNvSpPr>
          <p:nvPr>
            <p:ph idx="1"/>
          </p:nvPr>
        </p:nvSpPr>
        <p:spPr>
          <a:xfrm>
            <a:off x="1097280" y="1845734"/>
            <a:ext cx="5951220" cy="4023360"/>
          </a:xfrm>
        </p:spPr>
        <p:txBody>
          <a:bodyPr>
            <a:normAutofit/>
          </a:bodyPr>
          <a:lstStyle/>
          <a:p>
            <a:r>
              <a:rPr lang="en-US" dirty="0"/>
              <a:t>Internet Backbones:</a:t>
            </a:r>
          </a:p>
          <a:p>
            <a:r>
              <a:rPr lang="en-US" dirty="0"/>
              <a:t>A principal data route between large, strategically interconnected networks and core routers on the Internet.</a:t>
            </a:r>
          </a:p>
          <a:p>
            <a:r>
              <a:rPr lang="en-US" dirty="0"/>
              <a:t>Requires high-speed bandwidth connections and high-performance servers/routers.</a:t>
            </a:r>
          </a:p>
          <a:p>
            <a:r>
              <a:rPr lang="en-US" dirty="0"/>
              <a:t>Primarily owned by commercial, educational, government and military entities.</a:t>
            </a:r>
          </a:p>
          <a:p>
            <a:r>
              <a:rPr lang="en-US" dirty="0"/>
              <a:t>UUNET, AT&amp;T, GTE, Sprint/Nextel</a:t>
            </a:r>
          </a:p>
          <a:p>
            <a:r>
              <a:rPr lang="en-US" dirty="0"/>
              <a:t>Connections like T1, T3, OC1, OC3 or OC48. </a:t>
            </a:r>
          </a:p>
        </p:txBody>
      </p:sp>
      <p:pic>
        <p:nvPicPr>
          <p:cNvPr id="4" name="Picture 2" descr="http://intpmcomms.com/wp-content/uploads/2010/08/iStock_000011296304XSmal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5680" y="3011594"/>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BBDF45B8-421C-48C2-B8E6-F76ED72F7A9F}"/>
              </a:ext>
            </a:extLst>
          </p:cNvPr>
          <p:cNvSpPr>
            <a:spLocks noGrp="1"/>
          </p:cNvSpPr>
          <p:nvPr>
            <p:ph type="sldNum" sz="quarter" idx="12"/>
          </p:nvPr>
        </p:nvSpPr>
        <p:spPr/>
        <p:txBody>
          <a:bodyPr/>
          <a:lstStyle/>
          <a:p>
            <a:fld id="{8B519047-9AFA-4A82-8069-D12132B7B90E}" type="slidenum">
              <a:rPr lang="en-US" smtClean="0"/>
              <a:t>36</a:t>
            </a:fld>
            <a:endParaRPr lang="en-US" dirty="0"/>
          </a:p>
        </p:txBody>
      </p:sp>
    </p:spTree>
    <p:extLst>
      <p:ext uri="{BB962C8B-B14F-4D97-AF65-F5344CB8AC3E}">
        <p14:creationId xmlns:p14="http://schemas.microsoft.com/office/powerpoint/2010/main" val="18627378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r>
              <a:rPr lang="en-US" dirty="0"/>
              <a:t>Pieces of information</a:t>
            </a:r>
          </a:p>
          <a:p>
            <a:r>
              <a:rPr lang="en-US" dirty="0"/>
              <a:t>Represented as bits (0 or 1) on a medium</a:t>
            </a:r>
          </a:p>
          <a:p>
            <a:r>
              <a:rPr lang="en-US" dirty="0"/>
              <a:t>8 bits make a byte</a:t>
            </a:r>
          </a:p>
          <a:p>
            <a:r>
              <a:rPr lang="en-US" dirty="0"/>
              <a:t>1 byte can represent up to 256 unique values</a:t>
            </a:r>
          </a:p>
        </p:txBody>
      </p:sp>
      <p:pic>
        <p:nvPicPr>
          <p:cNvPr id="4" name="Picture 6" descr="http://static1.squarespace.com/static/54652521e4b0045935420a6c/t/548dee03e4b0f1b25cb560d5/1418587652009/Data.jpg?format=1500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5756" y="3831366"/>
            <a:ext cx="5019923" cy="203772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nvGraphicFramePr>
        <p:xfrm>
          <a:off x="1096963" y="1846263"/>
          <a:ext cx="4938304" cy="1052868"/>
        </p:xfrm>
        <a:graphic>
          <a:graphicData uri="http://schemas.openxmlformats.org/drawingml/2006/table">
            <a:tbl>
              <a:tblPr>
                <a:tableStyleId>{5C22544A-7EE6-4342-B048-85BDC9FD1C3A}</a:tableStyleId>
              </a:tblPr>
              <a:tblGrid>
                <a:gridCol w="617288">
                  <a:extLst>
                    <a:ext uri="{9D8B030D-6E8A-4147-A177-3AD203B41FA5}">
                      <a16:colId xmlns:a16="http://schemas.microsoft.com/office/drawing/2014/main" val="20000"/>
                    </a:ext>
                  </a:extLst>
                </a:gridCol>
                <a:gridCol w="617288">
                  <a:extLst>
                    <a:ext uri="{9D8B030D-6E8A-4147-A177-3AD203B41FA5}">
                      <a16:colId xmlns:a16="http://schemas.microsoft.com/office/drawing/2014/main" val="20001"/>
                    </a:ext>
                  </a:extLst>
                </a:gridCol>
                <a:gridCol w="617288">
                  <a:extLst>
                    <a:ext uri="{9D8B030D-6E8A-4147-A177-3AD203B41FA5}">
                      <a16:colId xmlns:a16="http://schemas.microsoft.com/office/drawing/2014/main" val="20002"/>
                    </a:ext>
                  </a:extLst>
                </a:gridCol>
                <a:gridCol w="617288">
                  <a:extLst>
                    <a:ext uri="{9D8B030D-6E8A-4147-A177-3AD203B41FA5}">
                      <a16:colId xmlns:a16="http://schemas.microsoft.com/office/drawing/2014/main" val="20003"/>
                    </a:ext>
                  </a:extLst>
                </a:gridCol>
                <a:gridCol w="617288">
                  <a:extLst>
                    <a:ext uri="{9D8B030D-6E8A-4147-A177-3AD203B41FA5}">
                      <a16:colId xmlns:a16="http://schemas.microsoft.com/office/drawing/2014/main" val="20004"/>
                    </a:ext>
                  </a:extLst>
                </a:gridCol>
                <a:gridCol w="617288">
                  <a:extLst>
                    <a:ext uri="{9D8B030D-6E8A-4147-A177-3AD203B41FA5}">
                      <a16:colId xmlns:a16="http://schemas.microsoft.com/office/drawing/2014/main" val="20005"/>
                    </a:ext>
                  </a:extLst>
                </a:gridCol>
                <a:gridCol w="617288">
                  <a:extLst>
                    <a:ext uri="{9D8B030D-6E8A-4147-A177-3AD203B41FA5}">
                      <a16:colId xmlns:a16="http://schemas.microsoft.com/office/drawing/2014/main" val="20006"/>
                    </a:ext>
                  </a:extLst>
                </a:gridCol>
                <a:gridCol w="617288">
                  <a:extLst>
                    <a:ext uri="{9D8B030D-6E8A-4147-A177-3AD203B41FA5}">
                      <a16:colId xmlns:a16="http://schemas.microsoft.com/office/drawing/2014/main" val="20007"/>
                    </a:ext>
                  </a:extLst>
                </a:gridCol>
              </a:tblGrid>
              <a:tr h="350956">
                <a:tc>
                  <a:txBody>
                    <a:bodyPr/>
                    <a:lstStyle/>
                    <a:p>
                      <a:pPr algn="ctr" fontAlgn="ctr"/>
                      <a:r>
                        <a:rPr lang="en-US" sz="2000" b="1" u="none" strike="noStrike" dirty="0">
                          <a:effectLst/>
                        </a:rPr>
                        <a:t>Bit 7</a:t>
                      </a:r>
                      <a:endParaRPr lang="en-US" sz="2000" b="1"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u="none" strike="noStrike" dirty="0">
                          <a:effectLst/>
                        </a:rPr>
                        <a:t>Bit 6</a:t>
                      </a:r>
                      <a:endParaRPr lang="en-US" sz="2000" b="1"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u="none" strike="noStrike" dirty="0">
                          <a:effectLst/>
                        </a:rPr>
                        <a:t>Bit 5</a:t>
                      </a:r>
                      <a:endParaRPr lang="en-US" sz="2000" b="1"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u="none" strike="noStrike" dirty="0">
                          <a:effectLst/>
                        </a:rPr>
                        <a:t>Bit 4</a:t>
                      </a:r>
                      <a:endParaRPr lang="en-US" sz="2000" b="1"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u="none" strike="noStrike" dirty="0">
                          <a:effectLst/>
                        </a:rPr>
                        <a:t>Bit 3</a:t>
                      </a:r>
                      <a:endParaRPr lang="en-US" sz="2000" b="1"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u="none" strike="noStrike" dirty="0">
                          <a:effectLst/>
                        </a:rPr>
                        <a:t>Bit 2</a:t>
                      </a:r>
                      <a:endParaRPr lang="en-US" sz="2000" b="1"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u="none" strike="noStrike" dirty="0">
                          <a:effectLst/>
                        </a:rPr>
                        <a:t>Bit 1</a:t>
                      </a:r>
                      <a:endParaRPr lang="en-US" sz="2000" b="1"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u="none" strike="noStrike" dirty="0">
                          <a:effectLst/>
                        </a:rPr>
                        <a:t>Bit 0</a:t>
                      </a:r>
                      <a:endParaRPr lang="en-US" sz="2000" b="1"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50956">
                <a:tc>
                  <a:txBody>
                    <a:bodyPr/>
                    <a:lstStyle/>
                    <a:p>
                      <a:pPr algn="ctr" fontAlgn="ctr"/>
                      <a:r>
                        <a:rPr lang="en-US" sz="2000" u="none" strike="noStrike" dirty="0">
                          <a:effectLst/>
                        </a:rPr>
                        <a:t>2</a:t>
                      </a:r>
                      <a:r>
                        <a:rPr lang="en-US" sz="2000" u="none" strike="noStrike" baseline="30000" dirty="0">
                          <a:effectLst/>
                        </a:rPr>
                        <a:t>7</a:t>
                      </a:r>
                      <a:endParaRPr lang="en-US" sz="2000" b="0" i="0" u="none" strike="noStrike" baseline="30000"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en-US" sz="2000" u="none" strike="noStrike" dirty="0">
                          <a:effectLst/>
                        </a:rPr>
                        <a:t>2</a:t>
                      </a:r>
                      <a:r>
                        <a:rPr lang="en-US" sz="2000" u="none" strike="noStrike" baseline="30000" dirty="0">
                          <a:effectLst/>
                        </a:rPr>
                        <a:t>6</a:t>
                      </a:r>
                      <a:endParaRPr lang="en-US" sz="2000" b="0" i="0" u="none" strike="noStrike" baseline="30000"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en-US" sz="2000" u="none" strike="noStrike" dirty="0">
                          <a:effectLst/>
                        </a:rPr>
                        <a:t>2</a:t>
                      </a:r>
                      <a:r>
                        <a:rPr lang="en-US" sz="2000" u="none" strike="noStrike" baseline="30000" dirty="0">
                          <a:effectLst/>
                        </a:rPr>
                        <a:t>5</a:t>
                      </a:r>
                      <a:endParaRPr lang="en-US" sz="2000" b="0" i="0" u="none" strike="noStrike" baseline="30000"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en-US" sz="2000" u="none" strike="noStrike" dirty="0">
                          <a:effectLst/>
                        </a:rPr>
                        <a:t>2</a:t>
                      </a:r>
                      <a:r>
                        <a:rPr lang="en-US" sz="2000" u="none" strike="noStrike" baseline="30000" dirty="0">
                          <a:effectLst/>
                        </a:rPr>
                        <a:t>4</a:t>
                      </a:r>
                      <a:endParaRPr lang="en-US" sz="2000" b="0" i="0" u="none" strike="noStrike" baseline="30000"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en-US" sz="2000" u="none" strike="noStrike" dirty="0">
                          <a:effectLst/>
                        </a:rPr>
                        <a:t>2</a:t>
                      </a:r>
                      <a:r>
                        <a:rPr lang="en-US" sz="2000" u="none" strike="noStrike" baseline="30000" dirty="0">
                          <a:effectLst/>
                        </a:rPr>
                        <a:t>3</a:t>
                      </a:r>
                      <a:endParaRPr lang="en-US" sz="2000" b="0" i="0" u="none" strike="noStrike" baseline="30000"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en-US" sz="2000" u="none" strike="noStrike" dirty="0">
                          <a:effectLst/>
                        </a:rPr>
                        <a:t>2</a:t>
                      </a:r>
                      <a:r>
                        <a:rPr lang="en-US" sz="2000" u="none" strike="noStrike" baseline="30000" dirty="0">
                          <a:effectLst/>
                        </a:rPr>
                        <a:t>2</a:t>
                      </a:r>
                      <a:endParaRPr lang="en-US" sz="2000" b="0" i="0" u="none" strike="noStrike" baseline="30000"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en-US" sz="2000" u="none" strike="noStrike" dirty="0">
                          <a:effectLst/>
                        </a:rPr>
                        <a:t>2</a:t>
                      </a:r>
                      <a:r>
                        <a:rPr lang="en-US" sz="2000" u="none" strike="noStrike" baseline="30000" dirty="0">
                          <a:effectLst/>
                        </a:rPr>
                        <a:t>1</a:t>
                      </a:r>
                      <a:endParaRPr lang="en-US" sz="2000" b="0" i="0" u="none" strike="noStrike" baseline="30000"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en-US" sz="2000" u="none" strike="noStrike" dirty="0">
                          <a:effectLst/>
                        </a:rPr>
                        <a:t>2</a:t>
                      </a:r>
                      <a:r>
                        <a:rPr lang="en-US" sz="2000" u="none" strike="noStrike" baseline="30000" dirty="0">
                          <a:effectLst/>
                        </a:rPr>
                        <a:t>0</a:t>
                      </a:r>
                      <a:endParaRPr lang="en-US" sz="2000" b="0" i="0" u="none" strike="noStrike" baseline="30000"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1"/>
                  </a:ext>
                </a:extLst>
              </a:tr>
              <a:tr h="350956">
                <a:tc>
                  <a:txBody>
                    <a:bodyPr/>
                    <a:lstStyle/>
                    <a:p>
                      <a:pPr algn="ctr" fontAlgn="ctr"/>
                      <a:r>
                        <a:rPr lang="en-US" sz="2000" u="none" strike="noStrike" dirty="0">
                          <a:effectLst/>
                        </a:rPr>
                        <a:t>128</a:t>
                      </a:r>
                      <a:endParaRPr lang="en-US" sz="2000" b="0"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64</a:t>
                      </a:r>
                      <a:endParaRPr lang="en-US" sz="2000" b="0"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32</a:t>
                      </a:r>
                      <a:endParaRPr lang="en-US" sz="2000" b="0"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16</a:t>
                      </a:r>
                      <a:endParaRPr lang="en-US" sz="2000" b="0"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8</a:t>
                      </a:r>
                      <a:endParaRPr lang="en-US" sz="2000" b="0"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4</a:t>
                      </a:r>
                      <a:endParaRPr lang="en-US" sz="2000" b="0"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2</a:t>
                      </a:r>
                      <a:endParaRPr lang="en-US" sz="2000" b="0"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1</a:t>
                      </a:r>
                      <a:endParaRPr lang="en-US" sz="2000" b="0"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Slide Number Placeholder 4">
            <a:extLst>
              <a:ext uri="{FF2B5EF4-FFF2-40B4-BE49-F238E27FC236}">
                <a16:creationId xmlns:a16="http://schemas.microsoft.com/office/drawing/2014/main" id="{F347FB2C-B26B-45D6-A52D-C74DBE155540}"/>
              </a:ext>
            </a:extLst>
          </p:cNvPr>
          <p:cNvSpPr>
            <a:spLocks noGrp="1"/>
          </p:cNvSpPr>
          <p:nvPr>
            <p:ph type="sldNum" sz="quarter" idx="12"/>
          </p:nvPr>
        </p:nvSpPr>
        <p:spPr/>
        <p:txBody>
          <a:bodyPr/>
          <a:lstStyle/>
          <a:p>
            <a:fld id="{8B519047-9AFA-4A82-8069-D12132B7B90E}" type="slidenum">
              <a:rPr lang="en-US" smtClean="0"/>
              <a:t>37</a:t>
            </a:fld>
            <a:endParaRPr lang="en-US" dirty="0"/>
          </a:p>
        </p:txBody>
      </p:sp>
    </p:spTree>
    <p:extLst>
      <p:ext uri="{BB962C8B-B14F-4D97-AF65-F5344CB8AC3E}">
        <p14:creationId xmlns:p14="http://schemas.microsoft.com/office/powerpoint/2010/main" val="8716000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graphicFrame>
        <p:nvGraphicFramePr>
          <p:cNvPr id="8" name="Content Placeholder 7"/>
          <p:cNvGraphicFramePr>
            <a:graphicFrameLocks noGrp="1"/>
          </p:cNvGraphicFramePr>
          <p:nvPr>
            <p:ph sz="half" idx="1"/>
          </p:nvPr>
        </p:nvGraphicFramePr>
        <p:xfrm>
          <a:off x="1096963" y="1846263"/>
          <a:ext cx="4938304" cy="1754780"/>
        </p:xfrm>
        <a:graphic>
          <a:graphicData uri="http://schemas.openxmlformats.org/drawingml/2006/table">
            <a:tbl>
              <a:tblPr>
                <a:tableStyleId>{5C22544A-7EE6-4342-B048-85BDC9FD1C3A}</a:tableStyleId>
              </a:tblPr>
              <a:tblGrid>
                <a:gridCol w="617288">
                  <a:extLst>
                    <a:ext uri="{9D8B030D-6E8A-4147-A177-3AD203B41FA5}">
                      <a16:colId xmlns:a16="http://schemas.microsoft.com/office/drawing/2014/main" val="20000"/>
                    </a:ext>
                  </a:extLst>
                </a:gridCol>
                <a:gridCol w="617288">
                  <a:extLst>
                    <a:ext uri="{9D8B030D-6E8A-4147-A177-3AD203B41FA5}">
                      <a16:colId xmlns:a16="http://schemas.microsoft.com/office/drawing/2014/main" val="20001"/>
                    </a:ext>
                  </a:extLst>
                </a:gridCol>
                <a:gridCol w="617288">
                  <a:extLst>
                    <a:ext uri="{9D8B030D-6E8A-4147-A177-3AD203B41FA5}">
                      <a16:colId xmlns:a16="http://schemas.microsoft.com/office/drawing/2014/main" val="20002"/>
                    </a:ext>
                  </a:extLst>
                </a:gridCol>
                <a:gridCol w="617288">
                  <a:extLst>
                    <a:ext uri="{9D8B030D-6E8A-4147-A177-3AD203B41FA5}">
                      <a16:colId xmlns:a16="http://schemas.microsoft.com/office/drawing/2014/main" val="20003"/>
                    </a:ext>
                  </a:extLst>
                </a:gridCol>
                <a:gridCol w="617288">
                  <a:extLst>
                    <a:ext uri="{9D8B030D-6E8A-4147-A177-3AD203B41FA5}">
                      <a16:colId xmlns:a16="http://schemas.microsoft.com/office/drawing/2014/main" val="20004"/>
                    </a:ext>
                  </a:extLst>
                </a:gridCol>
                <a:gridCol w="617288">
                  <a:extLst>
                    <a:ext uri="{9D8B030D-6E8A-4147-A177-3AD203B41FA5}">
                      <a16:colId xmlns:a16="http://schemas.microsoft.com/office/drawing/2014/main" val="20005"/>
                    </a:ext>
                  </a:extLst>
                </a:gridCol>
                <a:gridCol w="617288">
                  <a:extLst>
                    <a:ext uri="{9D8B030D-6E8A-4147-A177-3AD203B41FA5}">
                      <a16:colId xmlns:a16="http://schemas.microsoft.com/office/drawing/2014/main" val="20006"/>
                    </a:ext>
                  </a:extLst>
                </a:gridCol>
                <a:gridCol w="617288">
                  <a:extLst>
                    <a:ext uri="{9D8B030D-6E8A-4147-A177-3AD203B41FA5}">
                      <a16:colId xmlns:a16="http://schemas.microsoft.com/office/drawing/2014/main" val="20007"/>
                    </a:ext>
                  </a:extLst>
                </a:gridCol>
              </a:tblGrid>
              <a:tr h="350956">
                <a:tc>
                  <a:txBody>
                    <a:bodyPr/>
                    <a:lstStyle/>
                    <a:p>
                      <a:pPr algn="ctr" fontAlgn="ctr"/>
                      <a:r>
                        <a:rPr lang="en-US" sz="2000" b="1" u="none" strike="noStrike" dirty="0">
                          <a:effectLst/>
                        </a:rPr>
                        <a:t>Bit 7</a:t>
                      </a:r>
                      <a:endParaRPr lang="en-US" sz="2000" b="1"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u="none" strike="noStrike" dirty="0">
                          <a:effectLst/>
                        </a:rPr>
                        <a:t>Bit 6</a:t>
                      </a:r>
                      <a:endParaRPr lang="en-US" sz="2000" b="1"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u="none" strike="noStrike" dirty="0">
                          <a:effectLst/>
                        </a:rPr>
                        <a:t>Bit 5</a:t>
                      </a:r>
                      <a:endParaRPr lang="en-US" sz="2000" b="1"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u="none" strike="noStrike" dirty="0">
                          <a:effectLst/>
                        </a:rPr>
                        <a:t>Bit 4</a:t>
                      </a:r>
                      <a:endParaRPr lang="en-US" sz="2000" b="1"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u="none" strike="noStrike" dirty="0">
                          <a:effectLst/>
                        </a:rPr>
                        <a:t>Bit 3</a:t>
                      </a:r>
                      <a:endParaRPr lang="en-US" sz="2000" b="1"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u="none" strike="noStrike" dirty="0">
                          <a:effectLst/>
                        </a:rPr>
                        <a:t>Bit 2</a:t>
                      </a:r>
                      <a:endParaRPr lang="en-US" sz="2000" b="1"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u="none" strike="noStrike" dirty="0">
                          <a:effectLst/>
                        </a:rPr>
                        <a:t>Bit 1</a:t>
                      </a:r>
                      <a:endParaRPr lang="en-US" sz="2000" b="1"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u="none" strike="noStrike" dirty="0">
                          <a:effectLst/>
                        </a:rPr>
                        <a:t>Bit 0</a:t>
                      </a:r>
                      <a:endParaRPr lang="en-US" sz="2000" b="1"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50956">
                <a:tc>
                  <a:txBody>
                    <a:bodyPr/>
                    <a:lstStyle/>
                    <a:p>
                      <a:pPr algn="ctr" fontAlgn="ctr"/>
                      <a:r>
                        <a:rPr lang="en-US" sz="2000" u="none" strike="noStrike" dirty="0">
                          <a:effectLst/>
                        </a:rPr>
                        <a:t>2</a:t>
                      </a:r>
                      <a:r>
                        <a:rPr lang="en-US" sz="2000" u="none" strike="noStrike" baseline="30000" dirty="0">
                          <a:effectLst/>
                        </a:rPr>
                        <a:t>7</a:t>
                      </a:r>
                      <a:endParaRPr lang="en-US" sz="2000" b="0" i="0" u="none" strike="noStrike" baseline="30000"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en-US" sz="2000" u="none" strike="noStrike" dirty="0">
                          <a:effectLst/>
                        </a:rPr>
                        <a:t>2</a:t>
                      </a:r>
                      <a:r>
                        <a:rPr lang="en-US" sz="2000" u="none" strike="noStrike" baseline="30000" dirty="0">
                          <a:effectLst/>
                        </a:rPr>
                        <a:t>6</a:t>
                      </a:r>
                      <a:endParaRPr lang="en-US" sz="2000" b="0" i="0" u="none" strike="noStrike" baseline="30000"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en-US" sz="2000" u="none" strike="noStrike" dirty="0">
                          <a:effectLst/>
                        </a:rPr>
                        <a:t>2</a:t>
                      </a:r>
                      <a:r>
                        <a:rPr lang="en-US" sz="2000" u="none" strike="noStrike" baseline="30000" dirty="0">
                          <a:effectLst/>
                        </a:rPr>
                        <a:t>5</a:t>
                      </a:r>
                      <a:endParaRPr lang="en-US" sz="2000" b="0" i="0" u="none" strike="noStrike" baseline="30000"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en-US" sz="2000" u="none" strike="noStrike" dirty="0">
                          <a:effectLst/>
                        </a:rPr>
                        <a:t>2</a:t>
                      </a:r>
                      <a:r>
                        <a:rPr lang="en-US" sz="2000" u="none" strike="noStrike" baseline="30000" dirty="0">
                          <a:effectLst/>
                        </a:rPr>
                        <a:t>4</a:t>
                      </a:r>
                      <a:endParaRPr lang="en-US" sz="2000" b="0" i="0" u="none" strike="noStrike" baseline="30000"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en-US" sz="2000" u="none" strike="noStrike" dirty="0">
                          <a:effectLst/>
                        </a:rPr>
                        <a:t>2</a:t>
                      </a:r>
                      <a:r>
                        <a:rPr lang="en-US" sz="2000" u="none" strike="noStrike" baseline="30000" dirty="0">
                          <a:effectLst/>
                        </a:rPr>
                        <a:t>3</a:t>
                      </a:r>
                      <a:endParaRPr lang="en-US" sz="2000" b="0" i="0" u="none" strike="noStrike" baseline="30000"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en-US" sz="2000" u="none" strike="noStrike" dirty="0">
                          <a:effectLst/>
                        </a:rPr>
                        <a:t>2</a:t>
                      </a:r>
                      <a:r>
                        <a:rPr lang="en-US" sz="2000" u="none" strike="noStrike" baseline="30000" dirty="0">
                          <a:effectLst/>
                        </a:rPr>
                        <a:t>2</a:t>
                      </a:r>
                      <a:endParaRPr lang="en-US" sz="2000" b="0" i="0" u="none" strike="noStrike" baseline="30000"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en-US" sz="2000" u="none" strike="noStrike" dirty="0">
                          <a:effectLst/>
                        </a:rPr>
                        <a:t>2</a:t>
                      </a:r>
                      <a:r>
                        <a:rPr lang="en-US" sz="2000" u="none" strike="noStrike" baseline="30000" dirty="0">
                          <a:effectLst/>
                        </a:rPr>
                        <a:t>1</a:t>
                      </a:r>
                      <a:endParaRPr lang="en-US" sz="2000" b="0" i="0" u="none" strike="noStrike" baseline="30000"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en-US" sz="2000" u="none" strike="noStrike" dirty="0">
                          <a:effectLst/>
                        </a:rPr>
                        <a:t>2</a:t>
                      </a:r>
                      <a:r>
                        <a:rPr lang="en-US" sz="2000" u="none" strike="noStrike" baseline="30000" dirty="0">
                          <a:effectLst/>
                        </a:rPr>
                        <a:t>0</a:t>
                      </a:r>
                      <a:endParaRPr lang="en-US" sz="2000" b="0" i="0" u="none" strike="noStrike" baseline="30000"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1"/>
                  </a:ext>
                </a:extLst>
              </a:tr>
              <a:tr h="350956">
                <a:tc>
                  <a:txBody>
                    <a:bodyPr/>
                    <a:lstStyle/>
                    <a:p>
                      <a:pPr algn="ctr" fontAlgn="ctr"/>
                      <a:r>
                        <a:rPr lang="en-US" sz="2000" u="none" strike="noStrike" dirty="0">
                          <a:effectLst/>
                        </a:rPr>
                        <a:t>128</a:t>
                      </a:r>
                      <a:endParaRPr lang="en-US" sz="2000" b="0"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64</a:t>
                      </a:r>
                      <a:endParaRPr lang="en-US" sz="2000" b="0"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32</a:t>
                      </a:r>
                      <a:endParaRPr lang="en-US" sz="2000" b="0"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16</a:t>
                      </a:r>
                      <a:endParaRPr lang="en-US" sz="2000" b="0"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8</a:t>
                      </a:r>
                      <a:endParaRPr lang="en-US" sz="2000" b="0"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4</a:t>
                      </a:r>
                      <a:endParaRPr lang="en-US" sz="2000" b="0"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2</a:t>
                      </a:r>
                      <a:endParaRPr lang="en-US" sz="2000" b="0"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1</a:t>
                      </a:r>
                      <a:endParaRPr lang="en-US" sz="2000" b="0"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50956">
                <a:tc>
                  <a:txBody>
                    <a:bodyPr/>
                    <a:lstStyle/>
                    <a:p>
                      <a:pPr marL="0" algn="ctr" defTabSz="914400" rtl="0" eaLnBrk="1" fontAlgn="ctr" latinLnBrk="0" hangingPunct="1"/>
                      <a:r>
                        <a:rPr lang="en-US" sz="2000" u="none" strike="noStrike" kern="1200" dirty="0">
                          <a:solidFill>
                            <a:schemeClr val="dk1"/>
                          </a:solidFill>
                          <a:effectLst/>
                          <a:latin typeface="+mn-lt"/>
                          <a:ea typeface="+mn-ea"/>
                          <a:cs typeface="+mn-cs"/>
                        </a:rPr>
                        <a:t>1</a:t>
                      </a: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algn="ctr" defTabSz="914400" rtl="0" eaLnBrk="1" fontAlgn="ctr" latinLnBrk="0" hangingPunct="1"/>
                      <a:r>
                        <a:rPr lang="en-US" sz="2000" u="none" strike="noStrike" kern="1200" dirty="0">
                          <a:solidFill>
                            <a:schemeClr val="dk1"/>
                          </a:solidFill>
                          <a:effectLst/>
                          <a:latin typeface="+mn-lt"/>
                          <a:ea typeface="+mn-ea"/>
                          <a:cs typeface="+mn-cs"/>
                        </a:rPr>
                        <a:t>0</a:t>
                      </a: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algn="ctr" defTabSz="914400" rtl="0" eaLnBrk="1" fontAlgn="ctr" latinLnBrk="0" hangingPunct="1"/>
                      <a:r>
                        <a:rPr lang="en-US" sz="2000" u="none" strike="noStrike" kern="1200" dirty="0">
                          <a:solidFill>
                            <a:schemeClr val="dk1"/>
                          </a:solidFill>
                          <a:effectLst/>
                          <a:latin typeface="+mn-lt"/>
                          <a:ea typeface="+mn-ea"/>
                          <a:cs typeface="+mn-cs"/>
                        </a:rPr>
                        <a:t>1</a:t>
                      </a: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algn="ctr" defTabSz="914400" rtl="0" eaLnBrk="1" fontAlgn="ctr" latinLnBrk="0" hangingPunct="1"/>
                      <a:r>
                        <a:rPr lang="en-US" sz="2000" u="none" strike="noStrike" kern="1200" dirty="0">
                          <a:solidFill>
                            <a:schemeClr val="dk1"/>
                          </a:solidFill>
                          <a:effectLst/>
                          <a:latin typeface="+mn-lt"/>
                          <a:ea typeface="+mn-ea"/>
                          <a:cs typeface="+mn-cs"/>
                        </a:rPr>
                        <a:t>1</a:t>
                      </a: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algn="ctr" defTabSz="914400" rtl="0" eaLnBrk="1" fontAlgn="ctr" latinLnBrk="0" hangingPunct="1"/>
                      <a:r>
                        <a:rPr lang="en-US" sz="2000" u="none" strike="noStrike" kern="1200" dirty="0">
                          <a:solidFill>
                            <a:schemeClr val="dk1"/>
                          </a:solidFill>
                          <a:effectLst/>
                          <a:latin typeface="+mn-lt"/>
                          <a:ea typeface="+mn-ea"/>
                          <a:cs typeface="+mn-cs"/>
                        </a:rPr>
                        <a:t>0</a:t>
                      </a: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algn="ctr" defTabSz="914400" rtl="0" eaLnBrk="1" fontAlgn="ctr" latinLnBrk="0" hangingPunct="1"/>
                      <a:r>
                        <a:rPr lang="en-US" sz="2000" u="none" strike="noStrike" kern="1200" dirty="0">
                          <a:solidFill>
                            <a:schemeClr val="dk1"/>
                          </a:solidFill>
                          <a:effectLst/>
                          <a:latin typeface="+mn-lt"/>
                          <a:ea typeface="+mn-ea"/>
                          <a:cs typeface="+mn-cs"/>
                        </a:rPr>
                        <a:t>0</a:t>
                      </a: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algn="ctr" defTabSz="914400" rtl="0" eaLnBrk="1" fontAlgn="ctr" latinLnBrk="0" hangingPunct="1"/>
                      <a:r>
                        <a:rPr lang="en-US" sz="2000" u="none" strike="noStrike" kern="1200" dirty="0">
                          <a:solidFill>
                            <a:schemeClr val="dk1"/>
                          </a:solidFill>
                          <a:effectLst/>
                          <a:latin typeface="+mn-lt"/>
                          <a:ea typeface="+mn-ea"/>
                          <a:cs typeface="+mn-cs"/>
                        </a:rPr>
                        <a:t>0</a:t>
                      </a: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algn="ctr" defTabSz="914400" rtl="0" eaLnBrk="1" fontAlgn="ctr" latinLnBrk="0" hangingPunct="1"/>
                      <a:r>
                        <a:rPr lang="en-US" sz="2000" u="none" strike="noStrike" kern="1200" dirty="0">
                          <a:solidFill>
                            <a:schemeClr val="dk1"/>
                          </a:solidFill>
                          <a:effectLst/>
                          <a:latin typeface="+mn-lt"/>
                          <a:ea typeface="+mn-ea"/>
                          <a:cs typeface="+mn-cs"/>
                        </a:rPr>
                        <a:t>1</a:t>
                      </a: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3"/>
                  </a:ext>
                </a:extLst>
              </a:tr>
              <a:tr h="350956">
                <a:tc>
                  <a:txBody>
                    <a:bodyPr/>
                    <a:lstStyle/>
                    <a:p>
                      <a:pPr algn="ctr" fontAlgn="ctr"/>
                      <a:r>
                        <a:rPr lang="en-US" sz="2000" u="none" strike="noStrike" dirty="0">
                          <a:effectLst/>
                        </a:rPr>
                        <a:t>128</a:t>
                      </a:r>
                      <a:endParaRPr lang="en-US" sz="2000" b="0"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0</a:t>
                      </a:r>
                      <a:endParaRPr lang="en-US" sz="2000" b="0"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32</a:t>
                      </a:r>
                      <a:endParaRPr lang="en-US" sz="2000" b="0"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16</a:t>
                      </a:r>
                      <a:endParaRPr lang="en-US" sz="2000" b="0"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0</a:t>
                      </a:r>
                      <a:endParaRPr lang="en-US" sz="2000" b="0"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0</a:t>
                      </a:r>
                      <a:endParaRPr lang="en-US" sz="2000" b="0"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0</a:t>
                      </a:r>
                      <a:endParaRPr lang="en-US" sz="2000" b="0"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1</a:t>
                      </a:r>
                      <a:endParaRPr lang="en-US" sz="2000" b="0" i="0" u="none" strike="noStrike" dirty="0">
                        <a:solidFill>
                          <a:srgbClr val="000000"/>
                        </a:solidFill>
                        <a:effectLst/>
                        <a:latin typeface="Calibri" panose="020F0502020204030204" pitchFamily="34" charset="0"/>
                      </a:endParaRPr>
                    </a:p>
                  </a:txBody>
                  <a:tcPr marL="8659" marR="865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9" name="Content Placeholder 8"/>
          <p:cNvSpPr>
            <a:spLocks noGrp="1"/>
          </p:cNvSpPr>
          <p:nvPr>
            <p:ph sz="half" idx="2"/>
          </p:nvPr>
        </p:nvSpPr>
        <p:spPr>
          <a:xfrm>
            <a:off x="1097507" y="3831365"/>
            <a:ext cx="4937760" cy="2314792"/>
          </a:xfrm>
        </p:spPr>
        <p:txBody>
          <a:bodyPr>
            <a:normAutofit/>
          </a:bodyPr>
          <a:lstStyle/>
          <a:p>
            <a:endParaRPr lang="en-US" dirty="0"/>
          </a:p>
          <a:p>
            <a:r>
              <a:rPr lang="en-US" dirty="0"/>
              <a:t>Binary Value: 10110001</a:t>
            </a:r>
          </a:p>
          <a:p>
            <a:r>
              <a:rPr lang="en-US" dirty="0"/>
              <a:t>Decimal Value: 2</a:t>
            </a:r>
            <a:r>
              <a:rPr lang="en-US" baseline="30000" dirty="0"/>
              <a:t>7</a:t>
            </a:r>
            <a:r>
              <a:rPr lang="en-US" baseline="30000" dirty="0">
                <a:solidFill>
                  <a:srgbClr val="000000"/>
                </a:solidFill>
                <a:latin typeface="Calibri" panose="020F0502020204030204" pitchFamily="34" charset="0"/>
              </a:rPr>
              <a:t> </a:t>
            </a:r>
            <a:r>
              <a:rPr lang="en-US" dirty="0">
                <a:solidFill>
                  <a:srgbClr val="000000"/>
                </a:solidFill>
                <a:latin typeface="Calibri" panose="020F0502020204030204" pitchFamily="34" charset="0"/>
              </a:rPr>
              <a:t>+ </a:t>
            </a:r>
            <a:r>
              <a:rPr lang="en-US" dirty="0"/>
              <a:t>2</a:t>
            </a:r>
            <a:r>
              <a:rPr lang="en-US" baseline="30000" dirty="0"/>
              <a:t>5</a:t>
            </a:r>
            <a:r>
              <a:rPr lang="en-US" dirty="0"/>
              <a:t> + 2</a:t>
            </a:r>
            <a:r>
              <a:rPr lang="en-US" baseline="30000" dirty="0"/>
              <a:t>4</a:t>
            </a:r>
            <a:r>
              <a:rPr lang="en-US" dirty="0"/>
              <a:t> + 2</a:t>
            </a:r>
            <a:r>
              <a:rPr lang="en-US" baseline="30000" dirty="0"/>
              <a:t>0</a:t>
            </a:r>
            <a:endParaRPr lang="en-US" dirty="0"/>
          </a:p>
          <a:p>
            <a:pPr lvl="1"/>
            <a:r>
              <a:rPr lang="en-US" dirty="0"/>
              <a:t>128 + 32 + 16 + 1</a:t>
            </a:r>
          </a:p>
          <a:p>
            <a:r>
              <a:rPr lang="en-US" b="1" u="sng" dirty="0"/>
              <a:t>Final Value: 177</a:t>
            </a:r>
          </a:p>
        </p:txBody>
      </p:sp>
      <p:pic>
        <p:nvPicPr>
          <p:cNvPr id="4" name="Picture 6" descr="http://static1.squarespace.com/static/54652521e4b0045935420a6c/t/548dee03e4b0f1b25cb560d5/1418587652009/Data.jpg?format=1500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5756" y="3831366"/>
            <a:ext cx="5019923" cy="203772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A16E38E0-28D7-41E5-B037-385C60FE9F2E}"/>
              </a:ext>
            </a:extLst>
          </p:cNvPr>
          <p:cNvSpPr>
            <a:spLocks noGrp="1"/>
          </p:cNvSpPr>
          <p:nvPr>
            <p:ph type="sldNum" sz="quarter" idx="12"/>
          </p:nvPr>
        </p:nvSpPr>
        <p:spPr/>
        <p:txBody>
          <a:bodyPr/>
          <a:lstStyle/>
          <a:p>
            <a:fld id="{8B519047-9AFA-4A82-8069-D12132B7B90E}" type="slidenum">
              <a:rPr lang="en-US" smtClean="0"/>
              <a:t>38</a:t>
            </a:fld>
            <a:endParaRPr lang="en-US" dirty="0"/>
          </a:p>
        </p:txBody>
      </p:sp>
    </p:spTree>
    <p:extLst>
      <p:ext uri="{BB962C8B-B14F-4D97-AF65-F5344CB8AC3E}">
        <p14:creationId xmlns:p14="http://schemas.microsoft.com/office/powerpoint/2010/main" val="25478008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Layer – Layer 1</a:t>
            </a:r>
          </a:p>
        </p:txBody>
      </p:sp>
      <p:sp>
        <p:nvSpPr>
          <p:cNvPr id="3" name="Content Placeholder 2"/>
          <p:cNvSpPr>
            <a:spLocks noGrp="1"/>
          </p:cNvSpPr>
          <p:nvPr>
            <p:ph idx="1"/>
          </p:nvPr>
        </p:nvSpPr>
        <p:spPr/>
        <p:txBody>
          <a:bodyPr>
            <a:normAutofit/>
          </a:bodyPr>
          <a:lstStyle/>
          <a:p>
            <a:r>
              <a:rPr lang="en-US" sz="2400" dirty="0"/>
              <a:t>Ethernet – Family of computer networking technologies</a:t>
            </a:r>
          </a:p>
          <a:p>
            <a:pPr lvl="1"/>
            <a:r>
              <a:rPr lang="en-US" sz="2000" dirty="0"/>
              <a:t>Wired or wireless</a:t>
            </a:r>
          </a:p>
          <a:p>
            <a:pPr lvl="1"/>
            <a:r>
              <a:rPr lang="en-US" sz="2000" dirty="0"/>
              <a:t>Coax cable, twisted pair, fiber optic</a:t>
            </a:r>
          </a:p>
          <a:p>
            <a:pPr lvl="1"/>
            <a:r>
              <a:rPr lang="en-US" sz="2000" dirty="0"/>
              <a:t>Speeds of 10Mbit/s to 100Gbit/s or more</a:t>
            </a:r>
          </a:p>
          <a:p>
            <a:pPr lvl="1"/>
            <a:r>
              <a:rPr lang="en-US" sz="2000" dirty="0"/>
              <a:t>Cable, Plug, Pinout specifications</a:t>
            </a:r>
          </a:p>
          <a:p>
            <a:pPr lvl="2"/>
            <a:r>
              <a:rPr lang="en-US" sz="1600" dirty="0"/>
              <a:t>10BASE-T, 100BASE-TX, 1000BASE-T</a:t>
            </a:r>
          </a:p>
          <a:p>
            <a:pPr lvl="2"/>
            <a:r>
              <a:rPr lang="en-US" sz="1600" dirty="0"/>
              <a:t>8 pin - 8 conductor (8P8C)</a:t>
            </a:r>
          </a:p>
        </p:txBody>
      </p:sp>
      <p:pic>
        <p:nvPicPr>
          <p:cNvPr id="5122" name="Picture 2" descr="http://www.speedguide.net/images/pics/news/5707_gigabit-ethern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8937" y="2262772"/>
            <a:ext cx="3968884" cy="395744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277749">
            <a:off x="2155790" y="4654029"/>
            <a:ext cx="4636206" cy="1323439"/>
          </a:xfrm>
          <a:prstGeom prst="rect">
            <a:avLst/>
          </a:prstGeom>
          <a:noFill/>
        </p:spPr>
        <p:txBody>
          <a:bodyPr wrap="none" lIns="91440" tIns="45720" rIns="91440" bIns="45720">
            <a:spAutoFit/>
          </a:bodyPr>
          <a:lstStyle/>
          <a:p>
            <a:pPr algn="ctr"/>
            <a:r>
              <a:rPr lang="en-US" sz="8000" b="1" cap="none" spc="0" dirty="0">
                <a:ln w="22225">
                  <a:solidFill>
                    <a:schemeClr val="accent2"/>
                  </a:solidFill>
                  <a:prstDash val="solid"/>
                </a:ln>
                <a:solidFill>
                  <a:schemeClr val="accent2">
                    <a:lumMod val="40000"/>
                    <a:lumOff val="60000"/>
                  </a:schemeClr>
                </a:solidFill>
                <a:effectLst/>
              </a:rPr>
              <a:t>OSI Model</a:t>
            </a:r>
          </a:p>
        </p:txBody>
      </p:sp>
      <p:sp>
        <p:nvSpPr>
          <p:cNvPr id="5" name="Slide Number Placeholder 4">
            <a:extLst>
              <a:ext uri="{FF2B5EF4-FFF2-40B4-BE49-F238E27FC236}">
                <a16:creationId xmlns:a16="http://schemas.microsoft.com/office/drawing/2014/main" id="{8270250E-66AF-4812-81B3-11A397FADA8E}"/>
              </a:ext>
            </a:extLst>
          </p:cNvPr>
          <p:cNvSpPr>
            <a:spLocks noGrp="1"/>
          </p:cNvSpPr>
          <p:nvPr>
            <p:ph type="sldNum" sz="quarter" idx="12"/>
          </p:nvPr>
        </p:nvSpPr>
        <p:spPr/>
        <p:txBody>
          <a:bodyPr/>
          <a:lstStyle/>
          <a:p>
            <a:fld id="{8B519047-9AFA-4A82-8069-D12132B7B90E}" type="slidenum">
              <a:rPr lang="en-US" smtClean="0"/>
              <a:t>39</a:t>
            </a:fld>
            <a:endParaRPr lang="en-US" dirty="0"/>
          </a:p>
        </p:txBody>
      </p:sp>
    </p:spTree>
    <p:extLst>
      <p:ext uri="{BB962C8B-B14F-4D97-AF65-F5344CB8AC3E}">
        <p14:creationId xmlns:p14="http://schemas.microsoft.com/office/powerpoint/2010/main" val="3757052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Recap and Review</a:t>
            </a:r>
          </a:p>
        </p:txBody>
      </p:sp>
      <p:sp>
        <p:nvSpPr>
          <p:cNvPr id="3" name="Content Placeholder 2"/>
          <p:cNvSpPr>
            <a:spLocks noGrp="1"/>
          </p:cNvSpPr>
          <p:nvPr>
            <p:ph idx="1"/>
          </p:nvPr>
        </p:nvSpPr>
        <p:spPr/>
        <p:txBody>
          <a:bodyPr/>
          <a:lstStyle/>
          <a:p>
            <a:r>
              <a:rPr lang="en-US" dirty="0"/>
              <a:t>Review of topics from last class</a:t>
            </a:r>
          </a:p>
          <a:p>
            <a:r>
              <a:rPr lang="en-US" dirty="0"/>
              <a:t>Corrections, updates, etc.</a:t>
            </a:r>
          </a:p>
          <a:p>
            <a:r>
              <a:rPr lang="en-US" dirty="0"/>
              <a:t>Review of previous assignments</a:t>
            </a:r>
          </a:p>
          <a:p>
            <a:r>
              <a:rPr lang="en-US" dirty="0"/>
              <a:t>Questions from previous classes</a:t>
            </a:r>
          </a:p>
          <a:p>
            <a:r>
              <a:rPr lang="en-US" dirty="0"/>
              <a:t>Assignments due?</a:t>
            </a:r>
          </a:p>
          <a:p>
            <a:r>
              <a:rPr lang="en-US" dirty="0" err="1"/>
              <a:t>Etc</a:t>
            </a:r>
            <a:r>
              <a:rPr lang="en-US" dirty="0"/>
              <a:t>…</a:t>
            </a:r>
          </a:p>
        </p:txBody>
      </p:sp>
      <p:pic>
        <p:nvPicPr>
          <p:cNvPr id="3074" name="Picture 2" descr="https://www.tnooz.com/wp-content/uploads/2013/01/hotel-review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5430" y="3461001"/>
            <a:ext cx="3270250" cy="240809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689C7DE0-2877-4EEE-B7AA-1B5DC8D91100}"/>
              </a:ext>
            </a:extLst>
          </p:cNvPr>
          <p:cNvSpPr>
            <a:spLocks noGrp="1"/>
          </p:cNvSpPr>
          <p:nvPr>
            <p:ph type="sldNum" sz="quarter" idx="12"/>
          </p:nvPr>
        </p:nvSpPr>
        <p:spPr/>
        <p:txBody>
          <a:bodyPr/>
          <a:lstStyle/>
          <a:p>
            <a:fld id="{8B519047-9AFA-4A82-8069-D12132B7B90E}" type="slidenum">
              <a:rPr lang="en-US" smtClean="0"/>
              <a:t>4</a:t>
            </a:fld>
            <a:endParaRPr lang="en-US" dirty="0"/>
          </a:p>
        </p:txBody>
      </p:sp>
    </p:spTree>
    <p:extLst>
      <p:ext uri="{BB962C8B-B14F-4D97-AF65-F5344CB8AC3E}">
        <p14:creationId xmlns:p14="http://schemas.microsoft.com/office/powerpoint/2010/main" val="35340352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344EF2-FA35-4894-908C-F1BC26A5D4D9}"/>
              </a:ext>
            </a:extLst>
          </p:cNvPr>
          <p:cNvSpPr>
            <a:spLocks noGrp="1"/>
          </p:cNvSpPr>
          <p:nvPr>
            <p:ph type="title"/>
          </p:nvPr>
        </p:nvSpPr>
        <p:spPr/>
        <p:txBody>
          <a:bodyPr/>
          <a:lstStyle/>
          <a:p>
            <a:r>
              <a:rPr lang="en-US" dirty="0"/>
              <a:t>Media Access Control (MAC) Address</a:t>
            </a:r>
          </a:p>
        </p:txBody>
      </p:sp>
      <p:sp>
        <p:nvSpPr>
          <p:cNvPr id="6" name="Content Placeholder 5">
            <a:extLst>
              <a:ext uri="{FF2B5EF4-FFF2-40B4-BE49-F238E27FC236}">
                <a16:creationId xmlns:a16="http://schemas.microsoft.com/office/drawing/2014/main" id="{F2D9ADED-1675-4CEB-B98D-628EDF771C59}"/>
              </a:ext>
            </a:extLst>
          </p:cNvPr>
          <p:cNvSpPr>
            <a:spLocks noGrp="1"/>
          </p:cNvSpPr>
          <p:nvPr>
            <p:ph idx="1"/>
          </p:nvPr>
        </p:nvSpPr>
        <p:spPr>
          <a:xfrm>
            <a:off x="1097280" y="1845734"/>
            <a:ext cx="10058400" cy="4391780"/>
          </a:xfrm>
        </p:spPr>
        <p:txBody>
          <a:bodyPr>
            <a:normAutofit/>
          </a:bodyPr>
          <a:lstStyle/>
          <a:p>
            <a:r>
              <a:rPr lang="en-US" dirty="0"/>
              <a:t>Unique address assigned to the hardware interface</a:t>
            </a:r>
          </a:p>
          <a:p>
            <a:r>
              <a:rPr lang="en-US" dirty="0"/>
              <a:t>Allows for communication at Data Link Layer (Layer 2)</a:t>
            </a:r>
          </a:p>
          <a:p>
            <a:r>
              <a:rPr lang="en-US" dirty="0"/>
              <a:t>May be assigned by the manufacturer</a:t>
            </a:r>
          </a:p>
          <a:p>
            <a:pPr lvl="1"/>
            <a:r>
              <a:rPr lang="en-US" dirty="0"/>
              <a:t>Burned In Address (BIA)</a:t>
            </a:r>
          </a:p>
          <a:p>
            <a:r>
              <a:rPr lang="en-US" dirty="0"/>
              <a:t>Also called Hardware Address</a:t>
            </a:r>
          </a:p>
          <a:p>
            <a:r>
              <a:rPr lang="en-US" dirty="0"/>
              <a:t>12 Hexadecimal digits</a:t>
            </a:r>
          </a:p>
          <a:p>
            <a:pPr lvl="1"/>
            <a:r>
              <a:rPr lang="en-US" dirty="0"/>
              <a:t>0 – F</a:t>
            </a:r>
          </a:p>
          <a:p>
            <a:r>
              <a:rPr lang="en-US" dirty="0"/>
              <a:t>First half typically identifies manufacturer</a:t>
            </a:r>
          </a:p>
          <a:p>
            <a:pPr lvl="1"/>
            <a:r>
              <a:rPr lang="en-US" dirty="0"/>
              <a:t>Online databases</a:t>
            </a:r>
          </a:p>
          <a:p>
            <a:r>
              <a:rPr lang="en-US" dirty="0"/>
              <a:t>Can often be manually changed</a:t>
            </a:r>
          </a:p>
        </p:txBody>
      </p:sp>
      <p:pic>
        <p:nvPicPr>
          <p:cNvPr id="1026" name="Picture 2" descr="Image result for mac addresses">
            <a:extLst>
              <a:ext uri="{FF2B5EF4-FFF2-40B4-BE49-F238E27FC236}">
                <a16:creationId xmlns:a16="http://schemas.microsoft.com/office/drawing/2014/main" id="{9E0C2321-47E2-4743-9E70-1599C65AA1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8000" y="3080657"/>
            <a:ext cx="4291127" cy="289681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6CBE8678-13D7-4412-8ACB-AF80B44A9BB8}"/>
              </a:ext>
            </a:extLst>
          </p:cNvPr>
          <p:cNvSpPr>
            <a:spLocks noGrp="1"/>
          </p:cNvSpPr>
          <p:nvPr>
            <p:ph type="sldNum" sz="quarter" idx="12"/>
          </p:nvPr>
        </p:nvSpPr>
        <p:spPr/>
        <p:txBody>
          <a:bodyPr/>
          <a:lstStyle/>
          <a:p>
            <a:fld id="{8B519047-9AFA-4A82-8069-D12132B7B90E}" type="slidenum">
              <a:rPr lang="en-US" smtClean="0"/>
              <a:t>40</a:t>
            </a:fld>
            <a:endParaRPr lang="en-US" dirty="0"/>
          </a:p>
        </p:txBody>
      </p:sp>
    </p:spTree>
    <p:extLst>
      <p:ext uri="{BB962C8B-B14F-4D97-AF65-F5344CB8AC3E}">
        <p14:creationId xmlns:p14="http://schemas.microsoft.com/office/powerpoint/2010/main" val="33900442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 Addresses</a:t>
            </a:r>
          </a:p>
        </p:txBody>
      </p:sp>
      <p:sp>
        <p:nvSpPr>
          <p:cNvPr id="3" name="Content Placeholder 2"/>
          <p:cNvSpPr>
            <a:spLocks noGrp="1"/>
          </p:cNvSpPr>
          <p:nvPr>
            <p:ph idx="1"/>
          </p:nvPr>
        </p:nvSpPr>
        <p:spPr>
          <a:xfrm>
            <a:off x="1097280" y="1845733"/>
            <a:ext cx="10058400" cy="4632887"/>
          </a:xfrm>
        </p:spPr>
        <p:txBody>
          <a:bodyPr>
            <a:normAutofit/>
          </a:bodyPr>
          <a:lstStyle/>
          <a:p>
            <a:r>
              <a:rPr lang="en-US" sz="2800" dirty="0"/>
              <a:t>IPv4 – Dotted decimal notation</a:t>
            </a:r>
          </a:p>
          <a:p>
            <a:pPr lvl="1"/>
            <a:r>
              <a:rPr lang="en-US" sz="2400" dirty="0"/>
              <a:t>172.16.254.1/14</a:t>
            </a:r>
          </a:p>
          <a:p>
            <a:pPr lvl="1"/>
            <a:r>
              <a:rPr lang="en-US" sz="2400" dirty="0"/>
              <a:t>2^32 addresses (4,294,967,296)</a:t>
            </a:r>
          </a:p>
          <a:p>
            <a:pPr lvl="1"/>
            <a:r>
              <a:rPr lang="en-US" sz="2400" dirty="0"/>
              <a:t>Four 8-bit integers (32-bit)</a:t>
            </a:r>
          </a:p>
          <a:p>
            <a:pPr lvl="1"/>
            <a:r>
              <a:rPr lang="en-US" sz="2400" dirty="0"/>
              <a:t>Private ranges</a:t>
            </a:r>
          </a:p>
          <a:p>
            <a:pPr lvl="2"/>
            <a:r>
              <a:rPr lang="en-US" sz="1800" dirty="0"/>
              <a:t>10.0.0.0/8</a:t>
            </a:r>
          </a:p>
          <a:p>
            <a:pPr lvl="3"/>
            <a:r>
              <a:rPr lang="en-US" sz="1800" dirty="0"/>
              <a:t>10.0.0.0-10.255.255.255</a:t>
            </a:r>
          </a:p>
          <a:p>
            <a:pPr lvl="2"/>
            <a:r>
              <a:rPr lang="en-US" sz="1800" dirty="0"/>
              <a:t>172.16.0.0/12</a:t>
            </a:r>
          </a:p>
          <a:p>
            <a:pPr lvl="3"/>
            <a:r>
              <a:rPr lang="en-US" sz="1800" dirty="0"/>
              <a:t>172.16.0.0-172.31.255.255</a:t>
            </a:r>
          </a:p>
          <a:p>
            <a:pPr lvl="2"/>
            <a:r>
              <a:rPr lang="en-US" sz="1800" dirty="0"/>
              <a:t>192.168.0.0/16</a:t>
            </a:r>
          </a:p>
          <a:p>
            <a:pPr lvl="3"/>
            <a:r>
              <a:rPr lang="en-US" sz="1800" dirty="0"/>
              <a:t>192.168.0.0-192.168.255.255</a:t>
            </a:r>
          </a:p>
          <a:p>
            <a:pPr lvl="1"/>
            <a:r>
              <a:rPr lang="en-US" sz="2200" dirty="0"/>
              <a:t>Additional special and reserved ranges</a:t>
            </a:r>
          </a:p>
        </p:txBody>
      </p:sp>
      <p:pic>
        <p:nvPicPr>
          <p:cNvPr id="6146" name="Picture 2" descr="http://www.hotspotshield.com/lp/learn/what-is-ip-address/img/pic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1468" y="3407229"/>
            <a:ext cx="5024212" cy="246186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568784">
            <a:off x="7037109" y="1903237"/>
            <a:ext cx="3212931" cy="1200329"/>
          </a:xfrm>
          <a:prstGeom prst="rect">
            <a:avLst/>
          </a:prstGeom>
          <a:noFill/>
        </p:spPr>
        <p:txBody>
          <a:bodyPr wrap="none" lIns="91440" tIns="45720" rIns="91440" bIns="45720">
            <a:spAutoFit/>
          </a:bodyPr>
          <a:lstStyle/>
          <a:p>
            <a:pPr algn="ctr"/>
            <a:r>
              <a:rPr lang="en-US" sz="7200" b="1" cap="none" spc="0" dirty="0">
                <a:ln w="22225">
                  <a:solidFill>
                    <a:schemeClr val="accent2"/>
                  </a:solidFill>
                  <a:prstDash val="solid"/>
                </a:ln>
                <a:solidFill>
                  <a:schemeClr val="accent2">
                    <a:lumMod val="40000"/>
                    <a:lumOff val="60000"/>
                  </a:schemeClr>
                </a:solidFill>
                <a:effectLst/>
              </a:rPr>
              <a:t>Layer 3!</a:t>
            </a:r>
          </a:p>
        </p:txBody>
      </p:sp>
      <p:sp>
        <p:nvSpPr>
          <p:cNvPr id="5" name="Slide Number Placeholder 4">
            <a:extLst>
              <a:ext uri="{FF2B5EF4-FFF2-40B4-BE49-F238E27FC236}">
                <a16:creationId xmlns:a16="http://schemas.microsoft.com/office/drawing/2014/main" id="{ABDDAD9C-9A3C-46DA-8F63-9E629D73FF91}"/>
              </a:ext>
            </a:extLst>
          </p:cNvPr>
          <p:cNvSpPr>
            <a:spLocks noGrp="1"/>
          </p:cNvSpPr>
          <p:nvPr>
            <p:ph type="sldNum" sz="quarter" idx="12"/>
          </p:nvPr>
        </p:nvSpPr>
        <p:spPr/>
        <p:txBody>
          <a:bodyPr/>
          <a:lstStyle/>
          <a:p>
            <a:fld id="{8B519047-9AFA-4A82-8069-D12132B7B90E}" type="slidenum">
              <a:rPr lang="en-US" smtClean="0"/>
              <a:t>41</a:t>
            </a:fld>
            <a:endParaRPr lang="en-US" dirty="0"/>
          </a:p>
        </p:txBody>
      </p:sp>
    </p:spTree>
    <p:extLst>
      <p:ext uri="{BB962C8B-B14F-4D97-AF65-F5344CB8AC3E}">
        <p14:creationId xmlns:p14="http://schemas.microsoft.com/office/powerpoint/2010/main" val="11322862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 Addresses</a:t>
            </a:r>
          </a:p>
        </p:txBody>
      </p:sp>
      <p:sp>
        <p:nvSpPr>
          <p:cNvPr id="3" name="Content Placeholder 2"/>
          <p:cNvSpPr>
            <a:spLocks noGrp="1"/>
          </p:cNvSpPr>
          <p:nvPr>
            <p:ph idx="1"/>
          </p:nvPr>
        </p:nvSpPr>
        <p:spPr>
          <a:xfrm>
            <a:off x="1097280" y="1845733"/>
            <a:ext cx="10058400" cy="4774986"/>
          </a:xfrm>
        </p:spPr>
        <p:txBody>
          <a:bodyPr>
            <a:normAutofit/>
          </a:bodyPr>
          <a:lstStyle/>
          <a:p>
            <a:r>
              <a:rPr lang="en-US" sz="2800" dirty="0"/>
              <a:t>IPv6 – Hexadecimal notation</a:t>
            </a:r>
          </a:p>
          <a:p>
            <a:pPr lvl="1"/>
            <a:r>
              <a:rPr lang="en-US" sz="2400" dirty="0"/>
              <a:t>2001:0000:0000:0001:0000:7a11:a1e:cafe/32 (2001::1:0:7a11:a1e:cafe/32)</a:t>
            </a:r>
          </a:p>
          <a:p>
            <a:pPr lvl="1"/>
            <a:r>
              <a:rPr lang="en-US" sz="2400" dirty="0"/>
              <a:t>2^128 addresses (340,282,366,920,938,463,463,374,607,431,768,211,456)</a:t>
            </a:r>
          </a:p>
          <a:p>
            <a:pPr lvl="1"/>
            <a:r>
              <a:rPr lang="en-US" sz="2400" dirty="0"/>
              <a:t>Eight groups of four hexadecimal digits (128-bit)</a:t>
            </a:r>
          </a:p>
          <a:p>
            <a:pPr lvl="1"/>
            <a:r>
              <a:rPr lang="en-US" sz="2400" dirty="0"/>
              <a:t>Values between 0-F</a:t>
            </a:r>
          </a:p>
          <a:p>
            <a:pPr lvl="1"/>
            <a:r>
              <a:rPr lang="en-US" sz="2400" dirty="0"/>
              <a:t>One set of concurrent zeros can be compressed</a:t>
            </a:r>
          </a:p>
          <a:p>
            <a:pPr lvl="2"/>
            <a:r>
              <a:rPr lang="en-US" sz="2000" dirty="0"/>
              <a:t>Leading zeros can also be reduced</a:t>
            </a:r>
          </a:p>
          <a:p>
            <a:pPr lvl="1"/>
            <a:r>
              <a:rPr lang="en-US" sz="2400" dirty="0"/>
              <a:t>Make funny words?!</a:t>
            </a:r>
          </a:p>
          <a:p>
            <a:pPr lvl="2"/>
            <a:r>
              <a:rPr lang="en-US" sz="1800" dirty="0"/>
              <a:t>FACE</a:t>
            </a:r>
          </a:p>
          <a:p>
            <a:pPr lvl="2"/>
            <a:r>
              <a:rPr lang="en-US" sz="1800" dirty="0"/>
              <a:t>BEEF</a:t>
            </a:r>
          </a:p>
          <a:p>
            <a:pPr lvl="2"/>
            <a:r>
              <a:rPr lang="en-US" sz="1800" dirty="0"/>
              <a:t>C0DE</a:t>
            </a:r>
          </a:p>
        </p:txBody>
      </p:sp>
      <p:pic>
        <p:nvPicPr>
          <p:cNvPr id="7170" name="Picture 2" descr="https://upload.wikimedia.org/wikipedia/commons/thumb/1/15/Ipv6_address.svg/300px-Ipv6_address.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4095" y="3606476"/>
            <a:ext cx="4234019" cy="254041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8D8A0CFD-DAF6-4B54-9403-BB6A367EC3B0}"/>
              </a:ext>
            </a:extLst>
          </p:cNvPr>
          <p:cNvSpPr>
            <a:spLocks noGrp="1"/>
          </p:cNvSpPr>
          <p:nvPr>
            <p:ph type="sldNum" sz="quarter" idx="12"/>
          </p:nvPr>
        </p:nvSpPr>
        <p:spPr/>
        <p:txBody>
          <a:bodyPr/>
          <a:lstStyle/>
          <a:p>
            <a:fld id="{8B519047-9AFA-4A82-8069-D12132B7B90E}" type="slidenum">
              <a:rPr lang="en-US" smtClean="0"/>
              <a:t>42</a:t>
            </a:fld>
            <a:endParaRPr lang="en-US" dirty="0"/>
          </a:p>
        </p:txBody>
      </p:sp>
    </p:spTree>
    <p:extLst>
      <p:ext uri="{BB962C8B-B14F-4D97-AF65-F5344CB8AC3E}">
        <p14:creationId xmlns:p14="http://schemas.microsoft.com/office/powerpoint/2010/main" val="34762056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Connectivity</a:t>
            </a:r>
          </a:p>
        </p:txBody>
      </p:sp>
      <p:sp>
        <p:nvSpPr>
          <p:cNvPr id="3" name="Content Placeholder 2"/>
          <p:cNvSpPr>
            <a:spLocks noGrp="1"/>
          </p:cNvSpPr>
          <p:nvPr>
            <p:ph idx="1"/>
          </p:nvPr>
        </p:nvSpPr>
        <p:spPr>
          <a:xfrm>
            <a:off x="1097279" y="1845734"/>
            <a:ext cx="6750581" cy="4395268"/>
          </a:xfrm>
        </p:spPr>
        <p:txBody>
          <a:bodyPr>
            <a:normAutofit/>
          </a:bodyPr>
          <a:lstStyle/>
          <a:p>
            <a:r>
              <a:rPr lang="en-US" dirty="0"/>
              <a:t>Hubs – Connects networked devices in to a single network segment.</a:t>
            </a:r>
          </a:p>
          <a:p>
            <a:pPr lvl="1"/>
            <a:r>
              <a:rPr lang="en-US" dirty="0"/>
              <a:t>Layer 1 device, essentially just forwarding all information (repeater)</a:t>
            </a:r>
          </a:p>
          <a:p>
            <a:pPr lvl="1"/>
            <a:r>
              <a:rPr lang="en-US" dirty="0"/>
              <a:t>One combined network connection segment for all devices</a:t>
            </a:r>
          </a:p>
          <a:p>
            <a:pPr lvl="1"/>
            <a:r>
              <a:rPr lang="en-US" dirty="0"/>
              <a:t>Collision detection</a:t>
            </a:r>
          </a:p>
          <a:p>
            <a:pPr lvl="1"/>
            <a:r>
              <a:rPr lang="en-US" dirty="0"/>
              <a:t>Obsolete rubbish</a:t>
            </a:r>
          </a:p>
          <a:p>
            <a:r>
              <a:rPr lang="en-US" dirty="0"/>
              <a:t>Switches – Connects networked devices using packet switching technology.</a:t>
            </a:r>
          </a:p>
          <a:p>
            <a:pPr lvl="1"/>
            <a:r>
              <a:rPr lang="en-US" dirty="0"/>
              <a:t>Operate at layer 2, using hardware addresses to direct packets</a:t>
            </a:r>
          </a:p>
          <a:p>
            <a:pPr lvl="1"/>
            <a:r>
              <a:rPr lang="en-US" dirty="0"/>
              <a:t>Separate each single network connection segment</a:t>
            </a:r>
          </a:p>
          <a:p>
            <a:r>
              <a:rPr lang="en-US" dirty="0"/>
              <a:t>Routers – Forwards data packets between computer networks.</a:t>
            </a:r>
          </a:p>
          <a:p>
            <a:pPr lvl="1"/>
            <a:r>
              <a:rPr lang="en-US" dirty="0"/>
              <a:t>Layer 3 device, operates using layer 3 information (IP address)</a:t>
            </a:r>
          </a:p>
          <a:p>
            <a:pPr lvl="2"/>
            <a:r>
              <a:rPr lang="en-US" dirty="0"/>
              <a:t>Linux </a:t>
            </a:r>
            <a:r>
              <a:rPr lang="en-US" dirty="0">
                <a:latin typeface="Courier New" panose="02070309020205020404" pitchFamily="49" charset="0"/>
                <a:cs typeface="Courier New" panose="02070309020205020404" pitchFamily="49" charset="0"/>
              </a:rPr>
              <a:t>route</a:t>
            </a:r>
            <a:r>
              <a:rPr lang="en-US" dirty="0"/>
              <a:t> command</a:t>
            </a:r>
          </a:p>
        </p:txBody>
      </p:sp>
      <p:pic>
        <p:nvPicPr>
          <p:cNvPr id="3074" name="Picture 2" descr="http://4.bp.blogspot.com/-Ah4HTH4kPao/VW74VPvpIcI/AAAAAAAACPA/NqSWFdec1-I/s1600/Tree_Topolog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8804" y="3399416"/>
            <a:ext cx="4011496" cy="269446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DD91756F-F244-4B8E-B9A1-00F593F27849}"/>
              </a:ext>
            </a:extLst>
          </p:cNvPr>
          <p:cNvSpPr>
            <a:spLocks noGrp="1"/>
          </p:cNvSpPr>
          <p:nvPr>
            <p:ph type="sldNum" sz="quarter" idx="12"/>
          </p:nvPr>
        </p:nvSpPr>
        <p:spPr/>
        <p:txBody>
          <a:bodyPr/>
          <a:lstStyle/>
          <a:p>
            <a:fld id="{8B519047-9AFA-4A82-8069-D12132B7B90E}" type="slidenum">
              <a:rPr lang="en-US" smtClean="0"/>
              <a:t>43</a:t>
            </a:fld>
            <a:endParaRPr lang="en-US" dirty="0"/>
          </a:p>
        </p:txBody>
      </p:sp>
    </p:spTree>
    <p:extLst>
      <p:ext uri="{BB962C8B-B14F-4D97-AF65-F5344CB8AC3E}">
        <p14:creationId xmlns:p14="http://schemas.microsoft.com/office/powerpoint/2010/main" val="38967053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Connectivity</a:t>
            </a:r>
          </a:p>
        </p:txBody>
      </p:sp>
      <p:sp>
        <p:nvSpPr>
          <p:cNvPr id="3" name="Content Placeholder 2"/>
          <p:cNvSpPr>
            <a:spLocks noGrp="1"/>
          </p:cNvSpPr>
          <p:nvPr>
            <p:ph idx="1"/>
          </p:nvPr>
        </p:nvSpPr>
        <p:spPr>
          <a:xfrm>
            <a:off x="1097279" y="1845734"/>
            <a:ext cx="8204765" cy="4656666"/>
          </a:xfrm>
        </p:spPr>
        <p:txBody>
          <a:bodyPr>
            <a:normAutofit/>
          </a:bodyPr>
          <a:lstStyle/>
          <a:p>
            <a:r>
              <a:rPr lang="en-US" dirty="0"/>
              <a:t>Switches – Connects networked devices using packet switching technology.</a:t>
            </a:r>
          </a:p>
          <a:p>
            <a:pPr lvl="1"/>
            <a:r>
              <a:rPr lang="en-US" dirty="0"/>
              <a:t>Layer 2 protocol</a:t>
            </a:r>
          </a:p>
          <a:p>
            <a:pPr lvl="1"/>
            <a:r>
              <a:rPr lang="en-US" dirty="0"/>
              <a:t>Clients get a single connection, servers get redundant connections</a:t>
            </a:r>
          </a:p>
          <a:p>
            <a:pPr lvl="1"/>
            <a:r>
              <a:rPr lang="en-US" dirty="0"/>
              <a:t>Provide access to a specific physical wire connection</a:t>
            </a:r>
          </a:p>
          <a:p>
            <a:pPr lvl="1"/>
            <a:r>
              <a:rPr lang="en-US" dirty="0"/>
              <a:t>ARP Cache (MAC Table)</a:t>
            </a:r>
          </a:p>
          <a:p>
            <a:pPr lvl="2"/>
            <a:r>
              <a:rPr lang="en-US" dirty="0"/>
              <a:t>MAC Address to IP Address</a:t>
            </a:r>
          </a:p>
          <a:p>
            <a:pPr lvl="2"/>
            <a:r>
              <a:rPr lang="en-US" dirty="0"/>
              <a:t>Poisoning?</a:t>
            </a:r>
          </a:p>
          <a:p>
            <a:pPr lvl="1"/>
            <a:r>
              <a:rPr lang="en-US" dirty="0"/>
              <a:t>No routing; only within subnet</a:t>
            </a:r>
          </a:p>
          <a:p>
            <a:pPr lvl="1"/>
            <a:r>
              <a:rPr lang="en-US" dirty="0"/>
              <a:t>Separate each single network connection segment</a:t>
            </a:r>
          </a:p>
          <a:p>
            <a:pPr lvl="2"/>
            <a:r>
              <a:rPr lang="en-US" dirty="0"/>
              <a:t>VLANs &amp; </a:t>
            </a:r>
            <a:r>
              <a:rPr lang="en-US" dirty="0" err="1"/>
              <a:t>Vswitches</a:t>
            </a:r>
            <a:r>
              <a:rPr lang="en-US" dirty="0"/>
              <a:t> &amp; </a:t>
            </a:r>
            <a:r>
              <a:rPr lang="en-US" dirty="0" err="1"/>
              <a:t>Vrouters</a:t>
            </a:r>
            <a:r>
              <a:rPr lang="en-US" dirty="0"/>
              <a:t>, oh my!</a:t>
            </a:r>
          </a:p>
          <a:p>
            <a:r>
              <a:rPr lang="en-US" dirty="0"/>
              <a:t>Routers – Forwards data packets between computer networks.</a:t>
            </a:r>
          </a:p>
          <a:p>
            <a:pPr lvl="1"/>
            <a:r>
              <a:rPr lang="en-US" dirty="0"/>
              <a:t>Layer 3 device, operates using layer 3 information (IP address)</a:t>
            </a:r>
          </a:p>
          <a:p>
            <a:pPr lvl="2"/>
            <a:r>
              <a:rPr lang="en-US" dirty="0"/>
              <a:t>Traffic between different subnets</a:t>
            </a:r>
          </a:p>
          <a:p>
            <a:pPr lvl="2"/>
            <a:r>
              <a:rPr lang="en-US" dirty="0"/>
              <a:t>Linux </a:t>
            </a:r>
            <a:r>
              <a:rPr lang="en-US" dirty="0">
                <a:latin typeface="Courier New" panose="02070309020205020404" pitchFamily="49" charset="0"/>
                <a:cs typeface="Courier New" panose="02070309020205020404" pitchFamily="49" charset="0"/>
              </a:rPr>
              <a:t>route</a:t>
            </a:r>
            <a:r>
              <a:rPr lang="en-US" dirty="0"/>
              <a:t> command</a:t>
            </a:r>
          </a:p>
        </p:txBody>
      </p:sp>
      <p:pic>
        <p:nvPicPr>
          <p:cNvPr id="3074" name="Picture 2" descr="http://4.bp.blogspot.com/-Ah4HTH4kPao/VW74VPvpIcI/AAAAAAAACPA/NqSWFdec1-I/s1600/Tree_Topolog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8804" y="3399416"/>
            <a:ext cx="4011496" cy="269446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974FF0E6-E639-4414-92F4-A6D919A24514}"/>
              </a:ext>
            </a:extLst>
          </p:cNvPr>
          <p:cNvSpPr>
            <a:spLocks noGrp="1"/>
          </p:cNvSpPr>
          <p:nvPr>
            <p:ph type="sldNum" sz="quarter" idx="12"/>
          </p:nvPr>
        </p:nvSpPr>
        <p:spPr/>
        <p:txBody>
          <a:bodyPr/>
          <a:lstStyle/>
          <a:p>
            <a:fld id="{8B519047-9AFA-4A82-8069-D12132B7B90E}" type="slidenum">
              <a:rPr lang="en-US" smtClean="0"/>
              <a:t>44</a:t>
            </a:fld>
            <a:endParaRPr lang="en-US" dirty="0"/>
          </a:p>
        </p:txBody>
      </p:sp>
    </p:spTree>
    <p:extLst>
      <p:ext uri="{BB962C8B-B14F-4D97-AF65-F5344CB8AC3E}">
        <p14:creationId xmlns:p14="http://schemas.microsoft.com/office/powerpoint/2010/main" val="3590628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Internet Protocol Suite</a:t>
            </a:r>
          </a:p>
        </p:txBody>
      </p:sp>
      <p:sp>
        <p:nvSpPr>
          <p:cNvPr id="3" name="Content Placeholder 2"/>
          <p:cNvSpPr>
            <a:spLocks noGrp="1"/>
          </p:cNvSpPr>
          <p:nvPr>
            <p:ph idx="1"/>
          </p:nvPr>
        </p:nvSpPr>
        <p:spPr>
          <a:xfrm>
            <a:off x="1097280" y="1845734"/>
            <a:ext cx="10058400" cy="4311998"/>
          </a:xfrm>
        </p:spPr>
        <p:txBody>
          <a:bodyPr>
            <a:normAutofit/>
          </a:bodyPr>
          <a:lstStyle/>
          <a:p>
            <a:r>
              <a:rPr lang="en-US" dirty="0"/>
              <a:t>Commonly known as TCP/IP Model</a:t>
            </a:r>
          </a:p>
          <a:p>
            <a:pPr lvl="1"/>
            <a:r>
              <a:rPr lang="en-US" dirty="0"/>
              <a:t>Transmission Control Protocol / Internet Protocol Model</a:t>
            </a:r>
          </a:p>
          <a:p>
            <a:r>
              <a:rPr lang="en-US" dirty="0"/>
              <a:t>Provides end to end connectivity specifying how data should be packetized, addressed, transmitted, routed, and received.</a:t>
            </a:r>
          </a:p>
          <a:p>
            <a:r>
              <a:rPr lang="en-US" dirty="0"/>
              <a:t>Encapsulation is used to provide data transportation.</a:t>
            </a:r>
          </a:p>
          <a:p>
            <a:r>
              <a:rPr lang="en-US" dirty="0"/>
              <a:t>Four Layers (practical)</a:t>
            </a:r>
          </a:p>
          <a:p>
            <a:pPr lvl="1"/>
            <a:r>
              <a:rPr lang="en-US" dirty="0"/>
              <a:t>Link Layer – Defines networking methods within the scope of the link</a:t>
            </a:r>
          </a:p>
          <a:p>
            <a:pPr lvl="1"/>
            <a:r>
              <a:rPr lang="en-US" dirty="0"/>
              <a:t>Internet Layer – Exchanges datagrams across networks and provides addressing mechanisms</a:t>
            </a:r>
          </a:p>
          <a:p>
            <a:pPr lvl="1"/>
            <a:r>
              <a:rPr lang="en-US" dirty="0"/>
              <a:t>Transport Layer – Performs host-to-host communications using UDP or TCP protocols</a:t>
            </a:r>
          </a:p>
          <a:p>
            <a:pPr lvl="2"/>
            <a:r>
              <a:rPr lang="en-US" dirty="0"/>
              <a:t>UDP is a basic datagram service, providing no reliability</a:t>
            </a:r>
          </a:p>
          <a:p>
            <a:pPr lvl="2"/>
            <a:r>
              <a:rPr lang="en-US" dirty="0"/>
              <a:t>TCP provides flow-control, connection establishment, and reliable data transmission</a:t>
            </a:r>
          </a:p>
          <a:p>
            <a:pPr lvl="1"/>
            <a:r>
              <a:rPr lang="en-US" dirty="0"/>
              <a:t>Application Layer – Contains data and information for higher application level protocols (HTTP, SSH, etc.)</a:t>
            </a:r>
          </a:p>
        </p:txBody>
      </p:sp>
      <p:sp>
        <p:nvSpPr>
          <p:cNvPr id="4" name="Slide Number Placeholder 3">
            <a:extLst>
              <a:ext uri="{FF2B5EF4-FFF2-40B4-BE49-F238E27FC236}">
                <a16:creationId xmlns:a16="http://schemas.microsoft.com/office/drawing/2014/main" id="{EE5EE411-DDF0-4BD6-9F84-4BBC9E9F4378}"/>
              </a:ext>
            </a:extLst>
          </p:cNvPr>
          <p:cNvSpPr>
            <a:spLocks noGrp="1"/>
          </p:cNvSpPr>
          <p:nvPr>
            <p:ph type="sldNum" sz="quarter" idx="12"/>
          </p:nvPr>
        </p:nvSpPr>
        <p:spPr/>
        <p:txBody>
          <a:bodyPr/>
          <a:lstStyle/>
          <a:p>
            <a:fld id="{8B519047-9AFA-4A82-8069-D12132B7B90E}" type="slidenum">
              <a:rPr lang="en-US" smtClean="0"/>
              <a:t>45</a:t>
            </a:fld>
            <a:endParaRPr lang="en-US" dirty="0"/>
          </a:p>
        </p:txBody>
      </p:sp>
    </p:spTree>
    <p:extLst>
      <p:ext uri="{BB962C8B-B14F-4D97-AF65-F5344CB8AC3E}">
        <p14:creationId xmlns:p14="http://schemas.microsoft.com/office/powerpoint/2010/main" val="19294265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Network Fundamentals</a:t>
            </a:r>
            <a:endParaRPr lang="en-US" dirty="0"/>
          </a:p>
        </p:txBody>
      </p:sp>
      <p:sp>
        <p:nvSpPr>
          <p:cNvPr id="3" name="Content Placeholder 2"/>
          <p:cNvSpPr>
            <a:spLocks noGrp="1"/>
          </p:cNvSpPr>
          <p:nvPr>
            <p:ph idx="1"/>
          </p:nvPr>
        </p:nvSpPr>
        <p:spPr/>
        <p:txBody>
          <a:bodyPr/>
          <a:lstStyle/>
          <a:p>
            <a:r>
              <a:rPr lang="en-US" dirty="0"/>
              <a:t>OSI Model – 1988</a:t>
            </a:r>
          </a:p>
          <a:p>
            <a:pPr lvl="1"/>
            <a:r>
              <a:rPr lang="en-US" dirty="0"/>
              <a:t>A conceptual model that standardizes the communication functions of a computing system</a:t>
            </a:r>
          </a:p>
          <a:p>
            <a:r>
              <a:rPr lang="en-US" dirty="0"/>
              <a:t>TCP/IP Model</a:t>
            </a:r>
          </a:p>
          <a:p>
            <a:pPr lvl="1"/>
            <a:r>
              <a:rPr lang="en-US" dirty="0"/>
              <a:t>The computer networking model and protocols used on the Internet</a:t>
            </a:r>
          </a:p>
        </p:txBody>
      </p:sp>
      <p:sp>
        <p:nvSpPr>
          <p:cNvPr id="7" name="Rectangle 3"/>
          <p:cNvSpPr>
            <a:spLocks noChangeArrowheads="1"/>
          </p:cNvSpPr>
          <p:nvPr/>
        </p:nvSpPr>
        <p:spPr bwMode="auto">
          <a:xfrm>
            <a:off x="4808538" y="16541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14" name="Table 13"/>
          <p:cNvGraphicFramePr>
            <a:graphicFrameLocks noGrp="1"/>
          </p:cNvGraphicFramePr>
          <p:nvPr/>
        </p:nvGraphicFramePr>
        <p:xfrm>
          <a:off x="1637029" y="3433763"/>
          <a:ext cx="8978901" cy="2809875"/>
        </p:xfrm>
        <a:graphic>
          <a:graphicData uri="http://schemas.openxmlformats.org/drawingml/2006/table">
            <a:tbl>
              <a:tblPr/>
              <a:tblGrid>
                <a:gridCol w="247913">
                  <a:extLst>
                    <a:ext uri="{9D8B030D-6E8A-4147-A177-3AD203B41FA5}">
                      <a16:colId xmlns:a16="http://schemas.microsoft.com/office/drawing/2014/main" val="20000"/>
                    </a:ext>
                  </a:extLst>
                </a:gridCol>
                <a:gridCol w="381405">
                  <a:extLst>
                    <a:ext uri="{9D8B030D-6E8A-4147-A177-3AD203B41FA5}">
                      <a16:colId xmlns:a16="http://schemas.microsoft.com/office/drawing/2014/main" val="20001"/>
                    </a:ext>
                  </a:extLst>
                </a:gridCol>
                <a:gridCol w="1191889">
                  <a:extLst>
                    <a:ext uri="{9D8B030D-6E8A-4147-A177-3AD203B41FA5}">
                      <a16:colId xmlns:a16="http://schemas.microsoft.com/office/drawing/2014/main" val="20002"/>
                    </a:ext>
                  </a:extLst>
                </a:gridCol>
                <a:gridCol w="279697">
                  <a:extLst>
                    <a:ext uri="{9D8B030D-6E8A-4147-A177-3AD203B41FA5}">
                      <a16:colId xmlns:a16="http://schemas.microsoft.com/office/drawing/2014/main" val="20003"/>
                    </a:ext>
                  </a:extLst>
                </a:gridCol>
                <a:gridCol w="2021444">
                  <a:extLst>
                    <a:ext uri="{9D8B030D-6E8A-4147-A177-3AD203B41FA5}">
                      <a16:colId xmlns:a16="http://schemas.microsoft.com/office/drawing/2014/main" val="20004"/>
                    </a:ext>
                  </a:extLst>
                </a:gridCol>
                <a:gridCol w="2390136">
                  <a:extLst>
                    <a:ext uri="{9D8B030D-6E8A-4147-A177-3AD203B41FA5}">
                      <a16:colId xmlns:a16="http://schemas.microsoft.com/office/drawing/2014/main" val="20005"/>
                    </a:ext>
                  </a:extLst>
                </a:gridCol>
                <a:gridCol w="279697">
                  <a:extLst>
                    <a:ext uri="{9D8B030D-6E8A-4147-A177-3AD203B41FA5}">
                      <a16:colId xmlns:a16="http://schemas.microsoft.com/office/drawing/2014/main" val="20006"/>
                    </a:ext>
                  </a:extLst>
                </a:gridCol>
                <a:gridCol w="1551045">
                  <a:extLst>
                    <a:ext uri="{9D8B030D-6E8A-4147-A177-3AD203B41FA5}">
                      <a16:colId xmlns:a16="http://schemas.microsoft.com/office/drawing/2014/main" val="20007"/>
                    </a:ext>
                  </a:extLst>
                </a:gridCol>
                <a:gridCol w="381405">
                  <a:extLst>
                    <a:ext uri="{9D8B030D-6E8A-4147-A177-3AD203B41FA5}">
                      <a16:colId xmlns:a16="http://schemas.microsoft.com/office/drawing/2014/main" val="20008"/>
                    </a:ext>
                  </a:extLst>
                </a:gridCol>
                <a:gridCol w="254270">
                  <a:extLst>
                    <a:ext uri="{9D8B030D-6E8A-4147-A177-3AD203B41FA5}">
                      <a16:colId xmlns:a16="http://schemas.microsoft.com/office/drawing/2014/main" val="20009"/>
                    </a:ext>
                  </a:extLst>
                </a:gridCol>
              </a:tblGrid>
              <a:tr h="333375">
                <a:tc gridSpan="3">
                  <a:txBody>
                    <a:bodyPr/>
                    <a:lstStyle/>
                    <a:p>
                      <a:pPr algn="ctr" fontAlgn="b"/>
                      <a:r>
                        <a:rPr lang="en-US" sz="2000" b="0" i="0" u="none" strike="noStrike" dirty="0">
                          <a:solidFill>
                            <a:srgbClr val="000000"/>
                          </a:solidFill>
                          <a:effectLst/>
                          <a:latin typeface="Calibri" panose="020F0502020204030204" pitchFamily="34" charset="0"/>
                        </a:rPr>
                        <a:t>OSI Model</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l" fontAlgn="b"/>
                      <a:r>
                        <a:rPr lang="en-US" sz="2000" b="0" i="0" u="none" strike="noStrike" dirty="0">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2000" b="0" i="0" u="none" strike="noStrike" dirty="0">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2000" b="0" i="0" u="none" strike="noStrike" dirty="0">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2000" b="0" i="0" u="none" strike="noStrike" dirty="0">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2000" b="0" i="0" u="none" strike="noStrike" dirty="0">
                          <a:solidFill>
                            <a:srgbClr val="000000"/>
                          </a:solidFill>
                          <a:effectLst/>
                          <a:latin typeface="Calibri" panose="020F0502020204030204" pitchFamily="34" charset="0"/>
                        </a:rPr>
                        <a:t>TCP/IP Model</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2000" b="0" i="0" u="none" strike="noStrike" dirty="0">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190500">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1"/>
                  </a:ext>
                </a:extLst>
              </a:tr>
              <a:tr h="285750">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1" i="0" u="none" strike="noStrike" dirty="0">
                          <a:solidFill>
                            <a:srgbClr val="000000"/>
                          </a:solidFill>
                          <a:effectLst/>
                          <a:latin typeface="Calibri" panose="020F0502020204030204" pitchFamily="34" charset="0"/>
                        </a:rPr>
                        <a:t>Layer</a:t>
                      </a:r>
                    </a:p>
                  </a:txBody>
                  <a:tcPr marL="9525" marR="9525" marT="9525" marB="0" anchor="b">
                    <a:lnL>
                      <a:noFill/>
                    </a:lnL>
                    <a:lnR>
                      <a:noFill/>
                    </a:lnR>
                    <a:lnT>
                      <a:noFill/>
                    </a:lnT>
                    <a:lnB>
                      <a:noFill/>
                    </a:lnB>
                  </a:tcPr>
                </a:tc>
                <a:tc>
                  <a:txBody>
                    <a:bodyPr/>
                    <a:lstStyle/>
                    <a:p>
                      <a:pPr algn="ctr" fontAlgn="b"/>
                      <a:r>
                        <a:rPr lang="en-US" sz="1100" b="1" i="0" u="none" strike="noStrike" dirty="0">
                          <a:solidFill>
                            <a:srgbClr val="000000"/>
                          </a:solidFill>
                          <a:effectLst/>
                          <a:latin typeface="Calibri" panose="020F0502020204030204" pitchFamily="34" charset="0"/>
                        </a:rPr>
                        <a:t>OSI Name</a:t>
                      </a:r>
                    </a:p>
                  </a:txBody>
                  <a:tcPr marL="9525" marR="9525" marT="9525" marB="0" anchor="b">
                    <a:lnL>
                      <a:noFill/>
                    </a:lnL>
                    <a:lnR>
                      <a:noFill/>
                    </a:lnR>
                    <a:lnT>
                      <a:noFill/>
                    </a:lnT>
                    <a:lnB>
                      <a:noFill/>
                    </a:lnB>
                  </a:tcPr>
                </a:tc>
                <a:tc>
                  <a:txBody>
                    <a:bodyPr/>
                    <a:lstStyle/>
                    <a:p>
                      <a:pPr algn="ctr" fontAlgn="b"/>
                      <a:endParaRPr lang="en-US" sz="11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US" sz="1100" b="1" i="0" u="none" strike="noStrike" dirty="0">
                          <a:solidFill>
                            <a:srgbClr val="000000"/>
                          </a:solidFill>
                          <a:effectLst/>
                          <a:latin typeface="Calibri" panose="020F0502020204030204" pitchFamily="34" charset="0"/>
                        </a:rPr>
                        <a:t>Example Protocols</a:t>
                      </a:r>
                    </a:p>
                  </a:txBody>
                  <a:tcPr marL="9525" marR="9525" marT="9525" marB="0" anchor="b">
                    <a:lnL>
                      <a:noFill/>
                    </a:lnL>
                    <a:lnR>
                      <a:noFill/>
                    </a:lnR>
                    <a:lnT>
                      <a:noFill/>
                    </a:lnT>
                    <a:lnB>
                      <a:noFill/>
                    </a:lnB>
                  </a:tcPr>
                </a:tc>
                <a:tc>
                  <a:txBody>
                    <a:bodyPr/>
                    <a:lstStyle/>
                    <a:p>
                      <a:pPr algn="ctr" fontAlgn="b"/>
                      <a:r>
                        <a:rPr lang="en-US" sz="1100" b="1" i="0" u="none" strike="noStrike" dirty="0">
                          <a:solidFill>
                            <a:srgbClr val="000000"/>
                          </a:solidFill>
                          <a:effectLst/>
                          <a:latin typeface="Calibri" panose="020F0502020204030204" pitchFamily="34" charset="0"/>
                        </a:rPr>
                        <a:t>Functions</a:t>
                      </a:r>
                    </a:p>
                  </a:txBody>
                  <a:tcPr marL="9525" marR="9525" marT="9525" marB="0" anchor="b">
                    <a:lnL>
                      <a:noFill/>
                    </a:lnL>
                    <a:lnR>
                      <a:noFill/>
                    </a:lnR>
                    <a:lnT>
                      <a:noFill/>
                    </a:lnT>
                    <a:lnB>
                      <a:noFill/>
                    </a:lnB>
                  </a:tcPr>
                </a:tc>
                <a:tc>
                  <a:txBody>
                    <a:bodyPr/>
                    <a:lstStyle/>
                    <a:p>
                      <a:pPr algn="ctr" fontAlgn="b"/>
                      <a:endParaRPr lang="en-US" sz="11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US" sz="1100" b="1" i="0" u="none" strike="noStrike" dirty="0">
                          <a:solidFill>
                            <a:srgbClr val="000000"/>
                          </a:solidFill>
                          <a:effectLst/>
                          <a:latin typeface="Calibri" panose="020F0502020204030204" pitchFamily="34" charset="0"/>
                        </a:rPr>
                        <a:t>TCP/IP Name</a:t>
                      </a:r>
                    </a:p>
                  </a:txBody>
                  <a:tcPr marL="9525" marR="9525" marT="9525" marB="0" anchor="b">
                    <a:lnL>
                      <a:noFill/>
                    </a:lnL>
                    <a:lnR>
                      <a:noFill/>
                    </a:lnR>
                    <a:lnT>
                      <a:noFill/>
                    </a:lnT>
                    <a:lnB>
                      <a:noFill/>
                    </a:lnB>
                  </a:tcPr>
                </a:tc>
                <a:tc>
                  <a:txBody>
                    <a:bodyPr/>
                    <a:lstStyle/>
                    <a:p>
                      <a:pPr algn="ctr" fontAlgn="b"/>
                      <a:r>
                        <a:rPr lang="en-US" sz="1100" b="1" i="0" u="none" strike="noStrike" dirty="0">
                          <a:solidFill>
                            <a:srgbClr val="000000"/>
                          </a:solidFill>
                          <a:effectLst/>
                          <a:latin typeface="Calibri" panose="020F0502020204030204" pitchFamily="34" charset="0"/>
                        </a:rPr>
                        <a:t>Layer</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285750">
                <a:tc rowSpan="4">
                  <a:txBody>
                    <a:bodyPr/>
                    <a:lstStyle/>
                    <a:p>
                      <a:pPr algn="ctr" fontAlgn="ctr"/>
                      <a:r>
                        <a:rPr lang="en-US" sz="1100" b="0" i="0" u="none" strike="noStrike" dirty="0">
                          <a:solidFill>
                            <a:srgbClr val="000000"/>
                          </a:solidFill>
                          <a:effectLst/>
                          <a:latin typeface="Calibri" panose="020F0502020204030204" pitchFamily="34" charset="0"/>
                        </a:rPr>
                        <a:t>Host Layers</a:t>
                      </a:r>
                    </a:p>
                  </a:txBody>
                  <a:tcPr marL="9525" marR="9525" marT="9525" marB="0" vert="vert270" anchor="ctr">
                    <a:lnL w="6350" cap="flat" cmpd="sng" algn="ctr">
                      <a:solidFill>
                        <a:srgbClr val="000000"/>
                      </a:solidFill>
                      <a:prstDash val="solid"/>
                      <a:round/>
                      <a:headEnd type="none" w="med" len="med"/>
                      <a:tailEnd type="none" w="med" len="med"/>
                    </a:lnL>
                    <a:lnR>
                      <a:noFill/>
                    </a:lnR>
                    <a:lnT>
                      <a:noFill/>
                    </a:lnT>
                    <a:lnB>
                      <a:noFill/>
                    </a:lnB>
                    <a:solidFill>
                      <a:srgbClr val="E2EFD9"/>
                    </a:solidFill>
                  </a:tcPr>
                </a:tc>
                <a:tc>
                  <a:txBody>
                    <a:bodyPr/>
                    <a:lstStyle/>
                    <a:p>
                      <a:pPr algn="ctr" fontAlgn="ctr"/>
                      <a:r>
                        <a:rPr lang="en-US" sz="1100" b="0" i="0" u="none" strike="noStrike" dirty="0">
                          <a:solidFill>
                            <a:srgbClr val="000000"/>
                          </a:solidFill>
                          <a:effectLst/>
                          <a:latin typeface="Calibri" panose="020F0502020204030204" pitchFamily="34" charset="0"/>
                        </a:rPr>
                        <a:t>7</a:t>
                      </a:r>
                    </a:p>
                  </a:txBody>
                  <a:tcPr marL="9525" marR="9525" marT="9525" marB="0" anchor="ctr">
                    <a:lnL>
                      <a:noFill/>
                    </a:lnL>
                    <a:lnR>
                      <a:noFill/>
                    </a:lnR>
                    <a:lnT>
                      <a:noFill/>
                    </a:lnT>
                    <a:lnB>
                      <a:noFill/>
                    </a:lnB>
                    <a:solidFill>
                      <a:srgbClr val="C6E0B4"/>
                    </a:solidFill>
                  </a:tcPr>
                </a:tc>
                <a:tc>
                  <a:txBody>
                    <a:bodyPr/>
                    <a:lstStyle/>
                    <a:p>
                      <a:pPr algn="ctr" fontAlgn="ctr"/>
                      <a:r>
                        <a:rPr lang="en-US" sz="1100" b="0" i="0" u="none" strike="noStrike" dirty="0">
                          <a:solidFill>
                            <a:srgbClr val="000000"/>
                          </a:solidFill>
                          <a:effectLst/>
                          <a:latin typeface="Calibri" panose="020F0502020204030204" pitchFamily="34" charset="0"/>
                        </a:rPr>
                        <a:t>Application Layer</a:t>
                      </a:r>
                    </a:p>
                  </a:txBody>
                  <a:tcPr marL="9525" marR="9525" marT="9525" marB="0" anchor="ctr">
                    <a:lnL>
                      <a:noFill/>
                    </a:lnL>
                    <a:lnR>
                      <a:noFill/>
                    </a:lnR>
                    <a:lnT>
                      <a:noFill/>
                    </a:lnT>
                    <a:lnB>
                      <a:noFill/>
                    </a:lnB>
                    <a:solidFill>
                      <a:srgbClr val="C6E0B4"/>
                    </a:solidFill>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HTTP, FTP, DNS, SNMP, SSH</a:t>
                      </a:r>
                    </a:p>
                  </a:txBody>
                  <a:tcPr marL="9525" marR="9525" marT="9525" marB="0" anchor="ctr">
                    <a:lnL>
                      <a:noFill/>
                    </a:lnL>
                    <a:lnR>
                      <a:noFill/>
                    </a:lnR>
                    <a:lnT>
                      <a:noFill/>
                    </a:lnT>
                    <a:lnB>
                      <a:noFill/>
                    </a:lnB>
                    <a:solidFill>
                      <a:srgbClr val="C6E0B4"/>
                    </a:solidFill>
                  </a:tcPr>
                </a:tc>
                <a:tc>
                  <a:txBody>
                    <a:bodyPr/>
                    <a:lstStyle/>
                    <a:p>
                      <a:pPr algn="ctr" fontAlgn="ctr"/>
                      <a:r>
                        <a:rPr lang="en-US" sz="1100" b="0" i="0" u="none" strike="noStrike" dirty="0">
                          <a:solidFill>
                            <a:srgbClr val="000000"/>
                          </a:solidFill>
                          <a:effectLst/>
                          <a:latin typeface="Calibri" panose="020F0502020204030204" pitchFamily="34" charset="0"/>
                        </a:rPr>
                        <a:t>Network Process to Application</a:t>
                      </a:r>
                    </a:p>
                  </a:txBody>
                  <a:tcPr marL="9525" marR="9525" marT="9525" marB="0" anchor="ctr">
                    <a:lnL>
                      <a:noFill/>
                    </a:lnL>
                    <a:lnR>
                      <a:noFill/>
                    </a:lnR>
                    <a:lnT>
                      <a:noFill/>
                    </a:lnT>
                    <a:lnB>
                      <a:noFill/>
                    </a:lnB>
                    <a:solidFill>
                      <a:srgbClr val="C6E0B4"/>
                    </a:solidFill>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rowSpan="3">
                  <a:txBody>
                    <a:bodyPr/>
                    <a:lstStyle/>
                    <a:p>
                      <a:pPr algn="ctr" fontAlgn="ctr"/>
                      <a:r>
                        <a:rPr lang="en-US" sz="1100" b="0" i="0" u="none" strike="noStrike" dirty="0">
                          <a:solidFill>
                            <a:srgbClr val="000000"/>
                          </a:solidFill>
                          <a:effectLst/>
                          <a:latin typeface="Calibri" panose="020F0502020204030204" pitchFamily="34" charset="0"/>
                        </a:rPr>
                        <a:t>Application Layer</a:t>
                      </a:r>
                    </a:p>
                  </a:txBody>
                  <a:tcPr marL="9525" marR="9525" marT="9525" marB="0" anchor="ctr">
                    <a:lnL>
                      <a:noFill/>
                    </a:lnL>
                    <a:lnR>
                      <a:noFill/>
                    </a:lnR>
                    <a:lnT>
                      <a:noFill/>
                    </a:lnT>
                    <a:lnB>
                      <a:noFill/>
                    </a:lnB>
                    <a:solidFill>
                      <a:srgbClr val="C6E0B4"/>
                    </a:solidFill>
                  </a:tcPr>
                </a:tc>
                <a:tc rowSpan="3">
                  <a:txBody>
                    <a:bodyPr/>
                    <a:lstStyle/>
                    <a:p>
                      <a:pPr algn="ctr" fontAlgn="ctr"/>
                      <a:r>
                        <a:rPr lang="en-US" sz="1100" b="0" i="0" u="none" strike="noStrike" dirty="0">
                          <a:solidFill>
                            <a:srgbClr val="000000"/>
                          </a:solidFill>
                          <a:effectLst/>
                          <a:latin typeface="Calibri" panose="020F0502020204030204" pitchFamily="34" charset="0"/>
                        </a:rPr>
                        <a:t>4</a:t>
                      </a:r>
                    </a:p>
                  </a:txBody>
                  <a:tcPr marL="9525" marR="9525" marT="9525" marB="0" anchor="ctr">
                    <a:lnL>
                      <a:noFill/>
                    </a:lnL>
                    <a:lnR>
                      <a:noFill/>
                    </a:lnR>
                    <a:lnT>
                      <a:noFill/>
                    </a:lnT>
                    <a:lnB>
                      <a:noFill/>
                    </a:lnB>
                    <a:solidFill>
                      <a:srgbClr val="C6E0B4"/>
                    </a:solidFill>
                  </a:tcPr>
                </a:tc>
                <a:tc rowSpan="4">
                  <a:txBody>
                    <a:bodyPr/>
                    <a:lstStyle/>
                    <a:p>
                      <a:pPr algn="ctr" fontAlgn="ctr"/>
                      <a:r>
                        <a:rPr lang="en-US" sz="1100" b="0" i="0" u="none" strike="noStrike" dirty="0">
                          <a:solidFill>
                            <a:srgbClr val="000000"/>
                          </a:solidFill>
                          <a:effectLst/>
                          <a:latin typeface="Calibri" panose="020F0502020204030204" pitchFamily="34" charset="0"/>
                        </a:rPr>
                        <a:t>Host Layers</a:t>
                      </a:r>
                    </a:p>
                  </a:txBody>
                  <a:tcPr marL="9525" marR="9525" marT="9525" marB="0" vert="vert270" anchor="ctr">
                    <a:lnL>
                      <a:noFill/>
                    </a:lnL>
                    <a:lnR w="6350" cap="flat" cmpd="sng" algn="ctr">
                      <a:solidFill>
                        <a:srgbClr val="000000"/>
                      </a:solidFill>
                      <a:prstDash val="solid"/>
                      <a:round/>
                      <a:headEnd type="none" w="med" len="med"/>
                      <a:tailEnd type="none" w="med" len="med"/>
                    </a:lnR>
                    <a:lnT>
                      <a:noFill/>
                    </a:lnT>
                    <a:lnB>
                      <a:noFill/>
                    </a:lnB>
                    <a:solidFill>
                      <a:srgbClr val="E2EFD9"/>
                    </a:solidFill>
                  </a:tcPr>
                </a:tc>
                <a:extLst>
                  <a:ext uri="{0D108BD9-81ED-4DB2-BD59-A6C34878D82A}">
                    <a16:rowId xmlns:a16="http://schemas.microsoft.com/office/drawing/2014/main" val="10003"/>
                  </a:ext>
                </a:extLst>
              </a:tr>
              <a:tr h="285750">
                <a:tc vMerge="1">
                  <a:txBody>
                    <a:bodyPr/>
                    <a:lstStyle/>
                    <a:p>
                      <a:endParaRPr lang="en-US"/>
                    </a:p>
                  </a:txBody>
                  <a:tcPr/>
                </a:tc>
                <a:tc>
                  <a:txBody>
                    <a:bodyPr/>
                    <a:lstStyle/>
                    <a:p>
                      <a:pPr algn="ctr" fontAlgn="ctr"/>
                      <a:r>
                        <a:rPr lang="en-US" sz="1100" b="0" i="0" u="none" strike="noStrike" dirty="0">
                          <a:solidFill>
                            <a:srgbClr val="000000"/>
                          </a:solidFill>
                          <a:effectLst/>
                          <a:latin typeface="Calibri" panose="020F0502020204030204" pitchFamily="34" charset="0"/>
                        </a:rPr>
                        <a:t>6</a:t>
                      </a:r>
                    </a:p>
                  </a:txBody>
                  <a:tcPr marL="9525" marR="9525" marT="9525" marB="0" anchor="ctr">
                    <a:lnL>
                      <a:noFill/>
                    </a:lnL>
                    <a:lnR>
                      <a:noFill/>
                    </a:lnR>
                    <a:lnT>
                      <a:noFill/>
                    </a:lnT>
                    <a:lnB>
                      <a:noFill/>
                    </a:lnB>
                    <a:solidFill>
                      <a:srgbClr val="C6E0B4"/>
                    </a:solidFill>
                  </a:tcPr>
                </a:tc>
                <a:tc>
                  <a:txBody>
                    <a:bodyPr/>
                    <a:lstStyle/>
                    <a:p>
                      <a:pPr algn="ctr" fontAlgn="ctr"/>
                      <a:r>
                        <a:rPr lang="en-US" sz="1100" b="0" i="0" u="none" strike="noStrike" dirty="0">
                          <a:solidFill>
                            <a:srgbClr val="000000"/>
                          </a:solidFill>
                          <a:effectLst/>
                          <a:latin typeface="Calibri" panose="020F0502020204030204" pitchFamily="34" charset="0"/>
                        </a:rPr>
                        <a:t>Presentation Layer</a:t>
                      </a:r>
                    </a:p>
                  </a:txBody>
                  <a:tcPr marL="9525" marR="9525" marT="9525" marB="0" anchor="ctr">
                    <a:lnL>
                      <a:noFill/>
                    </a:lnL>
                    <a:lnR>
                      <a:noFill/>
                    </a:lnR>
                    <a:lnT>
                      <a:noFill/>
                    </a:lnT>
                    <a:lnB>
                      <a:noFill/>
                    </a:lnB>
                    <a:solidFill>
                      <a:srgbClr val="C6E0B4"/>
                    </a:solidFill>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SSL, TLS</a:t>
                      </a:r>
                    </a:p>
                  </a:txBody>
                  <a:tcPr marL="9525" marR="9525" marT="9525" marB="0" anchor="ctr">
                    <a:lnL>
                      <a:noFill/>
                    </a:lnL>
                    <a:lnR>
                      <a:noFill/>
                    </a:lnR>
                    <a:lnT>
                      <a:noFill/>
                    </a:lnT>
                    <a:lnB>
                      <a:noFill/>
                    </a:lnB>
                    <a:solidFill>
                      <a:srgbClr val="C6E0B4"/>
                    </a:solidFill>
                  </a:tcPr>
                </a:tc>
                <a:tc>
                  <a:txBody>
                    <a:bodyPr/>
                    <a:lstStyle/>
                    <a:p>
                      <a:pPr algn="ctr" fontAlgn="ctr"/>
                      <a:r>
                        <a:rPr lang="en-US" sz="1100" b="0" i="0" u="none" strike="noStrike" dirty="0">
                          <a:solidFill>
                            <a:srgbClr val="000000"/>
                          </a:solidFill>
                          <a:effectLst/>
                          <a:latin typeface="Calibri" panose="020F0502020204030204" pitchFamily="34" charset="0"/>
                        </a:rPr>
                        <a:t>Data Representation and Encryption</a:t>
                      </a:r>
                    </a:p>
                  </a:txBody>
                  <a:tcPr marL="9525" marR="9525" marT="9525" marB="0" anchor="ctr">
                    <a:lnL>
                      <a:noFill/>
                    </a:lnL>
                    <a:lnR>
                      <a:noFill/>
                    </a:lnR>
                    <a:lnT>
                      <a:noFill/>
                    </a:lnT>
                    <a:lnB>
                      <a:noFill/>
                    </a:lnB>
                    <a:solidFill>
                      <a:srgbClr val="C6E0B4"/>
                    </a:solidFill>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285750">
                <a:tc vMerge="1">
                  <a:txBody>
                    <a:bodyPr/>
                    <a:lstStyle/>
                    <a:p>
                      <a:endParaRPr lang="en-US"/>
                    </a:p>
                  </a:txBody>
                  <a:tcPr/>
                </a:tc>
                <a:tc>
                  <a:txBody>
                    <a:bodyPr/>
                    <a:lstStyle/>
                    <a:p>
                      <a:pPr algn="ctr" fontAlgn="ctr"/>
                      <a:r>
                        <a:rPr lang="en-US" sz="1100" b="0" i="0" u="none" strike="noStrike" dirty="0">
                          <a:solidFill>
                            <a:srgbClr val="000000"/>
                          </a:solidFill>
                          <a:effectLst/>
                          <a:latin typeface="Calibri" panose="020F0502020204030204" pitchFamily="34" charset="0"/>
                        </a:rPr>
                        <a:t>5</a:t>
                      </a:r>
                    </a:p>
                  </a:txBody>
                  <a:tcPr marL="9525" marR="9525" marT="9525" marB="0" anchor="ctr">
                    <a:lnL>
                      <a:noFill/>
                    </a:lnL>
                    <a:lnR>
                      <a:noFill/>
                    </a:lnR>
                    <a:lnT>
                      <a:noFill/>
                    </a:lnT>
                    <a:lnB>
                      <a:noFill/>
                    </a:lnB>
                    <a:solidFill>
                      <a:srgbClr val="C6E0B4"/>
                    </a:solidFill>
                  </a:tcPr>
                </a:tc>
                <a:tc>
                  <a:txBody>
                    <a:bodyPr/>
                    <a:lstStyle/>
                    <a:p>
                      <a:pPr algn="ctr" fontAlgn="ctr"/>
                      <a:r>
                        <a:rPr lang="en-US" sz="1100" b="0" i="0" u="none" strike="noStrike" dirty="0">
                          <a:solidFill>
                            <a:srgbClr val="000000"/>
                          </a:solidFill>
                          <a:effectLst/>
                          <a:latin typeface="Calibri" panose="020F0502020204030204" pitchFamily="34" charset="0"/>
                        </a:rPr>
                        <a:t>Session Layer</a:t>
                      </a:r>
                    </a:p>
                  </a:txBody>
                  <a:tcPr marL="9525" marR="9525" marT="9525" marB="0" anchor="ctr">
                    <a:lnL>
                      <a:noFill/>
                    </a:lnL>
                    <a:lnR>
                      <a:noFill/>
                    </a:lnR>
                    <a:lnT>
                      <a:noFill/>
                    </a:lnT>
                    <a:lnB>
                      <a:noFill/>
                    </a:lnB>
                    <a:solidFill>
                      <a:srgbClr val="C6E0B4"/>
                    </a:solidFill>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NetBIOS, PPTP</a:t>
                      </a:r>
                    </a:p>
                  </a:txBody>
                  <a:tcPr marL="9525" marR="9525" marT="9525" marB="0" anchor="ctr">
                    <a:lnL>
                      <a:noFill/>
                    </a:lnL>
                    <a:lnR>
                      <a:noFill/>
                    </a:lnR>
                    <a:lnT>
                      <a:noFill/>
                    </a:lnT>
                    <a:lnB>
                      <a:noFill/>
                    </a:lnB>
                    <a:solidFill>
                      <a:srgbClr val="C6E0B4"/>
                    </a:solidFill>
                  </a:tcPr>
                </a:tc>
                <a:tc>
                  <a:txBody>
                    <a:bodyPr/>
                    <a:lstStyle/>
                    <a:p>
                      <a:pPr algn="ctr" fontAlgn="ctr"/>
                      <a:r>
                        <a:rPr lang="en-US" sz="1100" b="0" i="0" u="none" strike="noStrike" dirty="0">
                          <a:solidFill>
                            <a:srgbClr val="000000"/>
                          </a:solidFill>
                          <a:effectLst/>
                          <a:latin typeface="Calibri" panose="020F0502020204030204" pitchFamily="34" charset="0"/>
                        </a:rPr>
                        <a:t>Interhost Communication</a:t>
                      </a:r>
                    </a:p>
                  </a:txBody>
                  <a:tcPr marL="9525" marR="9525" marT="9525" marB="0" anchor="ctr">
                    <a:lnL>
                      <a:noFill/>
                    </a:lnL>
                    <a:lnR>
                      <a:noFill/>
                    </a:lnR>
                    <a:lnT>
                      <a:noFill/>
                    </a:lnT>
                    <a:lnB>
                      <a:noFill/>
                    </a:lnB>
                    <a:solidFill>
                      <a:srgbClr val="C6E0B4"/>
                    </a:solidFill>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285750">
                <a:tc vMerge="1">
                  <a:txBody>
                    <a:bodyPr/>
                    <a:lstStyle/>
                    <a:p>
                      <a:endParaRPr lang="en-US"/>
                    </a:p>
                  </a:txBody>
                  <a:tcPr/>
                </a:tc>
                <a:tc>
                  <a:txBody>
                    <a:bodyPr/>
                    <a:lstStyle/>
                    <a:p>
                      <a:pPr algn="ctr" fontAlgn="ctr"/>
                      <a:r>
                        <a:rPr lang="en-US" sz="1100" b="0" i="0" u="none" strike="noStrike" dirty="0">
                          <a:solidFill>
                            <a:srgbClr val="000000"/>
                          </a:solidFill>
                          <a:effectLst/>
                          <a:latin typeface="Calibri" panose="020F0502020204030204" pitchFamily="34" charset="0"/>
                        </a:rPr>
                        <a:t>4</a:t>
                      </a:r>
                    </a:p>
                  </a:txBody>
                  <a:tcPr marL="9525" marR="9525" marT="9525" marB="0" anchor="ctr">
                    <a:lnL>
                      <a:noFill/>
                    </a:lnL>
                    <a:lnR>
                      <a:noFill/>
                    </a:lnR>
                    <a:lnT>
                      <a:noFill/>
                    </a:lnT>
                    <a:lnB>
                      <a:noFill/>
                    </a:lnB>
                    <a:solidFill>
                      <a:srgbClr val="E2EFD9"/>
                    </a:solidFill>
                  </a:tcPr>
                </a:tc>
                <a:tc>
                  <a:txBody>
                    <a:bodyPr/>
                    <a:lstStyle/>
                    <a:p>
                      <a:pPr algn="ctr" fontAlgn="ctr"/>
                      <a:r>
                        <a:rPr lang="en-US" sz="1100" b="0" i="0" u="none" strike="noStrike" dirty="0">
                          <a:solidFill>
                            <a:srgbClr val="000000"/>
                          </a:solidFill>
                          <a:effectLst/>
                          <a:latin typeface="Calibri" panose="020F0502020204030204" pitchFamily="34" charset="0"/>
                        </a:rPr>
                        <a:t>Transport Layer</a:t>
                      </a:r>
                    </a:p>
                  </a:txBody>
                  <a:tcPr marL="9525" marR="9525" marT="9525" marB="0" anchor="ctr">
                    <a:lnL>
                      <a:noFill/>
                    </a:lnL>
                    <a:lnR>
                      <a:noFill/>
                    </a:lnR>
                    <a:lnT>
                      <a:noFill/>
                    </a:lnT>
                    <a:lnB>
                      <a:noFill/>
                    </a:lnB>
                    <a:solidFill>
                      <a:srgbClr val="E2EFD9"/>
                    </a:solidFill>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TCP, UDP</a:t>
                      </a:r>
                    </a:p>
                  </a:txBody>
                  <a:tcPr marL="9525" marR="9525" marT="9525" marB="0" anchor="ctr">
                    <a:lnL>
                      <a:noFill/>
                    </a:lnL>
                    <a:lnR>
                      <a:noFill/>
                    </a:lnR>
                    <a:lnT>
                      <a:noFill/>
                    </a:lnT>
                    <a:lnB>
                      <a:noFill/>
                    </a:lnB>
                    <a:solidFill>
                      <a:srgbClr val="E2EFD9"/>
                    </a:solidFill>
                  </a:tcPr>
                </a:tc>
                <a:tc>
                  <a:txBody>
                    <a:bodyPr/>
                    <a:lstStyle/>
                    <a:p>
                      <a:pPr algn="ctr" fontAlgn="ctr"/>
                      <a:r>
                        <a:rPr lang="en-US" sz="1100" b="0" i="0" u="none" strike="noStrike" dirty="0">
                          <a:solidFill>
                            <a:srgbClr val="000000"/>
                          </a:solidFill>
                          <a:effectLst/>
                          <a:latin typeface="Calibri" panose="020F0502020204030204" pitchFamily="34" charset="0"/>
                        </a:rPr>
                        <a:t>End to End Connections and Reliability</a:t>
                      </a:r>
                    </a:p>
                  </a:txBody>
                  <a:tcPr marL="9525" marR="9525" marT="9525" marB="0" anchor="ctr">
                    <a:lnL>
                      <a:noFill/>
                    </a:lnL>
                    <a:lnR>
                      <a:noFill/>
                    </a:lnR>
                    <a:lnT>
                      <a:noFill/>
                    </a:lnT>
                    <a:lnB>
                      <a:noFill/>
                    </a:lnB>
                    <a:solidFill>
                      <a:srgbClr val="E2EFD9"/>
                    </a:solidFill>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Transport Layer</a:t>
                      </a:r>
                    </a:p>
                  </a:txBody>
                  <a:tcPr marL="9525" marR="9525" marT="9525" marB="0" anchor="ctr">
                    <a:lnL>
                      <a:noFill/>
                    </a:lnL>
                    <a:lnR>
                      <a:noFill/>
                    </a:lnR>
                    <a:lnT>
                      <a:noFill/>
                    </a:lnT>
                    <a:lnB>
                      <a:noFill/>
                    </a:lnB>
                    <a:solidFill>
                      <a:srgbClr val="E2EFD9"/>
                    </a:solidFill>
                  </a:tcPr>
                </a:tc>
                <a:tc>
                  <a:txBody>
                    <a:bodyPr/>
                    <a:lstStyle/>
                    <a:p>
                      <a:pPr algn="ctr" fontAlgn="ctr"/>
                      <a:r>
                        <a:rPr lang="en-US" sz="1100" b="0" i="0" u="none" strike="noStrike" dirty="0">
                          <a:solidFill>
                            <a:srgbClr val="000000"/>
                          </a:solidFill>
                          <a:effectLst/>
                          <a:latin typeface="Calibri" panose="020F0502020204030204" pitchFamily="34" charset="0"/>
                        </a:rPr>
                        <a:t>3</a:t>
                      </a:r>
                    </a:p>
                  </a:txBody>
                  <a:tcPr marL="9525" marR="9525" marT="9525" marB="0" anchor="ctr">
                    <a:lnL>
                      <a:noFill/>
                    </a:lnL>
                    <a:lnR>
                      <a:noFill/>
                    </a:lnR>
                    <a:lnT>
                      <a:noFill/>
                    </a:lnT>
                    <a:lnB>
                      <a:noFill/>
                    </a:lnB>
                    <a:solidFill>
                      <a:srgbClr val="E2EFD9"/>
                    </a:solidFill>
                  </a:tcPr>
                </a:tc>
                <a:tc vMerge="1">
                  <a:txBody>
                    <a:bodyPr/>
                    <a:lstStyle/>
                    <a:p>
                      <a:endParaRPr lang="en-US"/>
                    </a:p>
                  </a:txBody>
                  <a:tcPr/>
                </a:tc>
                <a:extLst>
                  <a:ext uri="{0D108BD9-81ED-4DB2-BD59-A6C34878D82A}">
                    <a16:rowId xmlns:a16="http://schemas.microsoft.com/office/drawing/2014/main" val="10006"/>
                  </a:ext>
                </a:extLst>
              </a:tr>
              <a:tr h="285750">
                <a:tc rowSpan="3">
                  <a:txBody>
                    <a:bodyPr/>
                    <a:lstStyle/>
                    <a:p>
                      <a:pPr algn="ctr" fontAlgn="ctr"/>
                      <a:r>
                        <a:rPr lang="en-US" sz="1100" b="0" i="0" u="none" strike="noStrike" dirty="0">
                          <a:solidFill>
                            <a:srgbClr val="000000"/>
                          </a:solidFill>
                          <a:effectLst/>
                          <a:latin typeface="Calibri" panose="020F0502020204030204" pitchFamily="34" charset="0"/>
                        </a:rPr>
                        <a:t>Media Layers</a:t>
                      </a:r>
                    </a:p>
                  </a:txBody>
                  <a:tcPr marL="9525" marR="9525" marT="9525" marB="0" vert="vert27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en-US" sz="1100" b="0" i="0" u="none" strike="noStrike" dirty="0">
                          <a:solidFill>
                            <a:srgbClr val="000000"/>
                          </a:solidFill>
                          <a:effectLst/>
                          <a:latin typeface="Calibri" panose="020F0502020204030204" pitchFamily="34" charset="0"/>
                        </a:rPr>
                        <a:t>3</a:t>
                      </a:r>
                    </a:p>
                  </a:txBody>
                  <a:tcPr marL="9525" marR="9525" marT="9525" marB="0" anchor="ctr">
                    <a:lnL>
                      <a:noFill/>
                    </a:lnL>
                    <a:lnR>
                      <a:noFill/>
                    </a:lnR>
                    <a:lnT>
                      <a:noFill/>
                    </a:lnT>
                    <a:lnB>
                      <a:noFill/>
                    </a:lnB>
                    <a:solidFill>
                      <a:srgbClr val="FFCCCC"/>
                    </a:solidFill>
                  </a:tcPr>
                </a:tc>
                <a:tc>
                  <a:txBody>
                    <a:bodyPr/>
                    <a:lstStyle/>
                    <a:p>
                      <a:pPr algn="ctr" fontAlgn="ctr"/>
                      <a:r>
                        <a:rPr lang="en-US" sz="1100" b="0" i="0" u="none" strike="noStrike" dirty="0">
                          <a:solidFill>
                            <a:srgbClr val="000000"/>
                          </a:solidFill>
                          <a:effectLst/>
                          <a:latin typeface="Calibri" panose="020F0502020204030204" pitchFamily="34" charset="0"/>
                        </a:rPr>
                        <a:t>Network Layer</a:t>
                      </a:r>
                    </a:p>
                  </a:txBody>
                  <a:tcPr marL="9525" marR="9525" marT="9525" marB="0" anchor="ctr">
                    <a:lnL>
                      <a:noFill/>
                    </a:lnL>
                    <a:lnR>
                      <a:noFill/>
                    </a:lnR>
                    <a:lnT>
                      <a:noFill/>
                    </a:lnT>
                    <a:lnB>
                      <a:noFill/>
                    </a:lnB>
                    <a:solidFill>
                      <a:srgbClr val="FFCCCC"/>
                    </a:solidFill>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IP, ARP, ICMP, IPSec</a:t>
                      </a:r>
                    </a:p>
                  </a:txBody>
                  <a:tcPr marL="9525" marR="9525" marT="9525" marB="0" anchor="ctr">
                    <a:lnL>
                      <a:noFill/>
                    </a:lnL>
                    <a:lnR>
                      <a:noFill/>
                    </a:lnR>
                    <a:lnT>
                      <a:noFill/>
                    </a:lnT>
                    <a:lnB>
                      <a:noFill/>
                    </a:lnB>
                    <a:solidFill>
                      <a:srgbClr val="FFCCCC"/>
                    </a:solidFill>
                  </a:tcPr>
                </a:tc>
                <a:tc>
                  <a:txBody>
                    <a:bodyPr/>
                    <a:lstStyle/>
                    <a:p>
                      <a:pPr algn="ctr" fontAlgn="ctr"/>
                      <a:r>
                        <a:rPr lang="en-US" sz="1100" b="0" i="0" u="none" strike="noStrike" dirty="0">
                          <a:solidFill>
                            <a:srgbClr val="000000"/>
                          </a:solidFill>
                          <a:effectLst/>
                          <a:latin typeface="Calibri" panose="020F0502020204030204" pitchFamily="34" charset="0"/>
                        </a:rPr>
                        <a:t>Path and IP (Logical Addressing)</a:t>
                      </a:r>
                    </a:p>
                  </a:txBody>
                  <a:tcPr marL="9525" marR="9525" marT="9525" marB="0" anchor="ctr">
                    <a:lnL>
                      <a:noFill/>
                    </a:lnL>
                    <a:lnR>
                      <a:noFill/>
                    </a:lnR>
                    <a:lnT>
                      <a:noFill/>
                    </a:lnT>
                    <a:lnB>
                      <a:noFill/>
                    </a:lnB>
                    <a:solidFill>
                      <a:srgbClr val="FFCCCC"/>
                    </a:solidFill>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Internet Layer</a:t>
                      </a:r>
                    </a:p>
                  </a:txBody>
                  <a:tcPr marL="9525" marR="9525" marT="9525" marB="0" anchor="ctr">
                    <a:lnL>
                      <a:noFill/>
                    </a:lnL>
                    <a:lnR>
                      <a:noFill/>
                    </a:lnR>
                    <a:lnT>
                      <a:noFill/>
                    </a:lnT>
                    <a:lnB>
                      <a:noFill/>
                    </a:lnB>
                    <a:solidFill>
                      <a:srgbClr val="FFCCCC"/>
                    </a:solidFill>
                  </a:tcPr>
                </a:tc>
                <a:tc>
                  <a:txBody>
                    <a:bodyPr/>
                    <a:lstStyle/>
                    <a:p>
                      <a:pPr algn="ctr" fontAlgn="ctr"/>
                      <a:r>
                        <a:rPr lang="en-US" sz="1100" b="0" i="0" u="none" strike="noStrike" dirty="0">
                          <a:solidFill>
                            <a:srgbClr val="000000"/>
                          </a:solidFill>
                          <a:effectLst/>
                          <a:latin typeface="Calibri" panose="020F0502020204030204" pitchFamily="34" charset="0"/>
                        </a:rPr>
                        <a:t>2</a:t>
                      </a:r>
                    </a:p>
                  </a:txBody>
                  <a:tcPr marL="9525" marR="9525" marT="9525" marB="0" anchor="ctr">
                    <a:lnL>
                      <a:noFill/>
                    </a:lnL>
                    <a:lnR>
                      <a:noFill/>
                    </a:lnR>
                    <a:lnT>
                      <a:noFill/>
                    </a:lnT>
                    <a:lnB>
                      <a:noFill/>
                    </a:lnB>
                    <a:solidFill>
                      <a:srgbClr val="FFCCCC"/>
                    </a:solidFill>
                  </a:tcPr>
                </a:tc>
                <a:tc rowSpan="3">
                  <a:txBody>
                    <a:bodyPr/>
                    <a:lstStyle/>
                    <a:p>
                      <a:pPr algn="ctr" fontAlgn="ctr"/>
                      <a:r>
                        <a:rPr lang="en-US" sz="1100" b="0" i="0" u="none" strike="noStrike" dirty="0">
                          <a:solidFill>
                            <a:srgbClr val="000000"/>
                          </a:solidFill>
                          <a:effectLst/>
                          <a:latin typeface="Calibri" panose="020F0502020204030204" pitchFamily="34" charset="0"/>
                        </a:rPr>
                        <a:t>Media Layers</a:t>
                      </a:r>
                    </a:p>
                  </a:txBody>
                  <a:tcPr marL="9525" marR="9525" marT="9525" marB="0" vert="vert27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0007"/>
                  </a:ext>
                </a:extLst>
              </a:tr>
              <a:tr h="285750">
                <a:tc vMerge="1">
                  <a:txBody>
                    <a:bodyPr/>
                    <a:lstStyle/>
                    <a:p>
                      <a:endParaRPr lang="en-US"/>
                    </a:p>
                  </a:txBody>
                  <a:tcPr/>
                </a:tc>
                <a:tc>
                  <a:txBody>
                    <a:bodyPr/>
                    <a:lstStyle/>
                    <a:p>
                      <a:pPr algn="ctr" fontAlgn="ctr"/>
                      <a:r>
                        <a:rPr lang="en-US" sz="1100" b="0" i="0" u="none" strike="noStrike" dirty="0">
                          <a:solidFill>
                            <a:srgbClr val="000000"/>
                          </a:solidFill>
                          <a:effectLst/>
                          <a:latin typeface="Calibri" panose="020F0502020204030204" pitchFamily="34" charset="0"/>
                        </a:rPr>
                        <a:t>2</a:t>
                      </a:r>
                    </a:p>
                  </a:txBody>
                  <a:tcPr marL="9525" marR="9525" marT="9525" marB="0" anchor="ctr">
                    <a:lnL>
                      <a:noFill/>
                    </a:lnL>
                    <a:lnR>
                      <a:noFill/>
                    </a:lnR>
                    <a:lnT>
                      <a:noFill/>
                    </a:lnT>
                    <a:lnB>
                      <a:noFill/>
                    </a:lnB>
                    <a:solidFill>
                      <a:srgbClr val="FF9999"/>
                    </a:solidFill>
                  </a:tcPr>
                </a:tc>
                <a:tc>
                  <a:txBody>
                    <a:bodyPr/>
                    <a:lstStyle/>
                    <a:p>
                      <a:pPr algn="ctr" fontAlgn="ctr"/>
                      <a:r>
                        <a:rPr lang="en-US" sz="1100" b="0" i="0" u="none" strike="noStrike" dirty="0">
                          <a:solidFill>
                            <a:srgbClr val="000000"/>
                          </a:solidFill>
                          <a:effectLst/>
                          <a:latin typeface="Calibri" panose="020F0502020204030204" pitchFamily="34" charset="0"/>
                        </a:rPr>
                        <a:t>Data Link Layer</a:t>
                      </a:r>
                    </a:p>
                  </a:txBody>
                  <a:tcPr marL="9525" marR="9525" marT="9525" marB="0" anchor="ctr">
                    <a:lnL>
                      <a:noFill/>
                    </a:lnL>
                    <a:lnR>
                      <a:noFill/>
                    </a:lnR>
                    <a:lnT>
                      <a:noFill/>
                    </a:lnT>
                    <a:lnB>
                      <a:noFill/>
                    </a:lnB>
                    <a:solidFill>
                      <a:srgbClr val="FF9999"/>
                    </a:solidFill>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PPP, ATM, Ethernet</a:t>
                      </a:r>
                    </a:p>
                  </a:txBody>
                  <a:tcPr marL="9525" marR="9525" marT="9525" marB="0" anchor="ctr">
                    <a:lnL>
                      <a:noFill/>
                    </a:lnL>
                    <a:lnR>
                      <a:noFill/>
                    </a:lnR>
                    <a:lnT>
                      <a:noFill/>
                    </a:lnT>
                    <a:lnB>
                      <a:noFill/>
                    </a:lnB>
                    <a:solidFill>
                      <a:srgbClr val="FF9999"/>
                    </a:solidFill>
                  </a:tcPr>
                </a:tc>
                <a:tc>
                  <a:txBody>
                    <a:bodyPr/>
                    <a:lstStyle/>
                    <a:p>
                      <a:pPr algn="ctr" fontAlgn="ctr"/>
                      <a:r>
                        <a:rPr lang="en-US" sz="1100" b="0" i="0" u="none" strike="noStrike" dirty="0">
                          <a:solidFill>
                            <a:srgbClr val="000000"/>
                          </a:solidFill>
                          <a:effectLst/>
                          <a:latin typeface="Calibri" panose="020F0502020204030204" pitchFamily="34" charset="0"/>
                        </a:rPr>
                        <a:t>MAC and LLC (Physical Addressing)</a:t>
                      </a:r>
                    </a:p>
                  </a:txBody>
                  <a:tcPr marL="9525" marR="9525" marT="9525" marB="0" anchor="ctr">
                    <a:lnL>
                      <a:noFill/>
                    </a:lnL>
                    <a:lnR>
                      <a:noFill/>
                    </a:lnR>
                    <a:lnT>
                      <a:noFill/>
                    </a:lnT>
                    <a:lnB>
                      <a:noFill/>
                    </a:lnB>
                    <a:solidFill>
                      <a:srgbClr val="FF9999"/>
                    </a:solidFill>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rowSpan="2">
                  <a:txBody>
                    <a:bodyPr/>
                    <a:lstStyle/>
                    <a:p>
                      <a:pPr algn="ctr" fontAlgn="ctr"/>
                      <a:r>
                        <a:rPr lang="en-US" sz="1100" b="0" i="0" u="none" strike="noStrike" dirty="0">
                          <a:solidFill>
                            <a:srgbClr val="000000"/>
                          </a:solidFill>
                          <a:effectLst/>
                          <a:latin typeface="Calibri" panose="020F0502020204030204" pitchFamily="34" charset="0"/>
                        </a:rPr>
                        <a:t>Network Interface Layer</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9999"/>
                    </a:solidFill>
                  </a:tcPr>
                </a:tc>
                <a:tc rowSpan="2">
                  <a:txBody>
                    <a:bodyPr/>
                    <a:lstStyle/>
                    <a:p>
                      <a:pPr algn="ctr" fontAlgn="ctr"/>
                      <a:r>
                        <a:rPr lang="en-US" sz="1100" b="0" i="0" u="none" strike="noStrike" dirty="0">
                          <a:solidFill>
                            <a:srgbClr val="000000"/>
                          </a:solidFill>
                          <a:effectLst/>
                          <a:latin typeface="Calibri" panose="020F0502020204030204" pitchFamily="34" charset="0"/>
                        </a:rPr>
                        <a:t>1</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9999"/>
                    </a:solidFill>
                  </a:tcPr>
                </a:tc>
                <a:tc vMerge="1">
                  <a:txBody>
                    <a:bodyPr/>
                    <a:lstStyle/>
                    <a:p>
                      <a:endParaRPr lang="en-US"/>
                    </a:p>
                  </a:txBody>
                  <a:tcPr/>
                </a:tc>
                <a:extLst>
                  <a:ext uri="{0D108BD9-81ED-4DB2-BD59-A6C34878D82A}">
                    <a16:rowId xmlns:a16="http://schemas.microsoft.com/office/drawing/2014/main" val="10008"/>
                  </a:ext>
                </a:extLst>
              </a:tr>
              <a:tr h="285750">
                <a:tc vMerge="1">
                  <a:txBody>
                    <a:bodyPr/>
                    <a:lstStyle/>
                    <a:p>
                      <a:endParaRPr lang="en-US"/>
                    </a:p>
                  </a:txBody>
                  <a:tcPr/>
                </a:tc>
                <a:tc>
                  <a:txBody>
                    <a:bodyPr/>
                    <a:lstStyle/>
                    <a:p>
                      <a:pPr algn="ctr" fontAlgn="ctr"/>
                      <a:r>
                        <a:rPr lang="en-US" sz="1100" b="0" i="0" u="none" strike="noStrike" dirty="0">
                          <a:solidFill>
                            <a:srgbClr val="000000"/>
                          </a:solidFill>
                          <a:effectLst/>
                          <a:latin typeface="Calibri" panose="020F0502020204030204" pitchFamily="34" charset="0"/>
                        </a:rPr>
                        <a:t>1</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en-US" sz="1100" b="0" i="0" u="none" strike="noStrike" dirty="0">
                          <a:solidFill>
                            <a:srgbClr val="000000"/>
                          </a:solidFill>
                          <a:effectLst/>
                          <a:latin typeface="Calibri" panose="020F0502020204030204" pitchFamily="34" charset="0"/>
                        </a:rPr>
                        <a:t>Physical Layer</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en-US" sz="1100" b="0" i="0" u="none" strike="noStrike" dirty="0">
                          <a:solidFill>
                            <a:srgbClr val="000000"/>
                          </a:solidFill>
                          <a:effectLst/>
                          <a:latin typeface="Calibri" panose="020F0502020204030204" pitchFamily="34" charset="0"/>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Ethernet, USB, Bluetooth, 802.11</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en-US" sz="1100" b="0" i="0" u="none" strike="noStrike" dirty="0">
                          <a:solidFill>
                            <a:srgbClr val="000000"/>
                          </a:solidFill>
                          <a:effectLst/>
                          <a:latin typeface="Calibri" panose="020F0502020204030204" pitchFamily="34" charset="0"/>
                        </a:rPr>
                        <a:t>Media, Signal, Binary Transmission</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en-US" sz="1100" b="0" i="0" u="none" strike="noStrike" dirty="0">
                          <a:solidFill>
                            <a:srgbClr val="000000"/>
                          </a:solidFill>
                          <a:effectLst/>
                          <a:latin typeface="Calibri" panose="020F0502020204030204" pitchFamily="34" charset="0"/>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bl>
          </a:graphicData>
        </a:graphic>
      </p:graphicFrame>
      <p:sp>
        <p:nvSpPr>
          <p:cNvPr id="4" name="Slide Number Placeholder 3">
            <a:extLst>
              <a:ext uri="{FF2B5EF4-FFF2-40B4-BE49-F238E27FC236}">
                <a16:creationId xmlns:a16="http://schemas.microsoft.com/office/drawing/2014/main" id="{98B02595-70B7-4D04-9C5E-31A721C4FE5B}"/>
              </a:ext>
            </a:extLst>
          </p:cNvPr>
          <p:cNvSpPr>
            <a:spLocks noGrp="1"/>
          </p:cNvSpPr>
          <p:nvPr>
            <p:ph type="sldNum" sz="quarter" idx="12"/>
          </p:nvPr>
        </p:nvSpPr>
        <p:spPr/>
        <p:txBody>
          <a:bodyPr/>
          <a:lstStyle/>
          <a:p>
            <a:fld id="{8B519047-9AFA-4A82-8069-D12132B7B90E}" type="slidenum">
              <a:rPr lang="en-US" smtClean="0"/>
              <a:t>46</a:t>
            </a:fld>
            <a:endParaRPr lang="en-US" dirty="0"/>
          </a:p>
        </p:txBody>
      </p:sp>
    </p:spTree>
    <p:extLst>
      <p:ext uri="{BB962C8B-B14F-4D97-AF65-F5344CB8AC3E}">
        <p14:creationId xmlns:p14="http://schemas.microsoft.com/office/powerpoint/2010/main" val="9611307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TCP and UDP</a:t>
            </a:r>
          </a:p>
        </p:txBody>
      </p:sp>
      <p:sp>
        <p:nvSpPr>
          <p:cNvPr id="3" name="Content Placeholder 2"/>
          <p:cNvSpPr>
            <a:spLocks noGrp="1"/>
          </p:cNvSpPr>
          <p:nvPr>
            <p:ph sz="half" idx="1"/>
          </p:nvPr>
        </p:nvSpPr>
        <p:spPr/>
        <p:txBody>
          <a:bodyPr/>
          <a:lstStyle/>
          <a:p>
            <a:r>
              <a:rPr lang="en-US" dirty="0"/>
              <a:t>TCP</a:t>
            </a:r>
          </a:p>
          <a:p>
            <a:pPr lvl="1"/>
            <a:r>
              <a:rPr lang="en-US" dirty="0"/>
              <a:t>Transport Control Protocol</a:t>
            </a:r>
          </a:p>
          <a:p>
            <a:pPr lvl="1"/>
            <a:r>
              <a:rPr lang="en-US" dirty="0"/>
              <a:t>Provides reliable, ordered, error-checked delivery of data</a:t>
            </a:r>
          </a:p>
          <a:p>
            <a:pPr lvl="1"/>
            <a:r>
              <a:rPr lang="en-US" dirty="0"/>
              <a:t>Datagram sequencing</a:t>
            </a:r>
          </a:p>
          <a:p>
            <a:pPr lvl="1"/>
            <a:r>
              <a:rPr lang="en-US" dirty="0"/>
              <a:t>Data acknowledgement</a:t>
            </a:r>
          </a:p>
          <a:p>
            <a:pPr lvl="1"/>
            <a:r>
              <a:rPr lang="en-US" dirty="0"/>
              <a:t>Retransmission of lost packets</a:t>
            </a:r>
          </a:p>
          <a:p>
            <a:pPr lvl="1"/>
            <a:r>
              <a:rPr lang="en-US" dirty="0"/>
              <a:t>Checksum parameters</a:t>
            </a:r>
          </a:p>
          <a:p>
            <a:pPr lvl="1"/>
            <a:r>
              <a:rPr lang="en-US" dirty="0"/>
              <a:t>Congestion Control</a:t>
            </a:r>
          </a:p>
          <a:p>
            <a:pPr lvl="1"/>
            <a:r>
              <a:rPr lang="en-US" dirty="0"/>
              <a:t>Suitable for file transfers</a:t>
            </a:r>
          </a:p>
          <a:p>
            <a:pPr lvl="2"/>
            <a:r>
              <a:rPr lang="en-US" dirty="0"/>
              <a:t>Downloads, streaming (not conferencing) video, music</a:t>
            </a:r>
          </a:p>
        </p:txBody>
      </p:sp>
      <p:sp>
        <p:nvSpPr>
          <p:cNvPr id="4" name="Content Placeholder 3"/>
          <p:cNvSpPr>
            <a:spLocks noGrp="1"/>
          </p:cNvSpPr>
          <p:nvPr>
            <p:ph sz="half" idx="2"/>
          </p:nvPr>
        </p:nvSpPr>
        <p:spPr>
          <a:xfrm>
            <a:off x="6217919" y="1845734"/>
            <a:ext cx="5088255" cy="4476043"/>
          </a:xfrm>
        </p:spPr>
        <p:txBody>
          <a:bodyPr/>
          <a:lstStyle/>
          <a:p>
            <a:r>
              <a:rPr lang="en-US" dirty="0"/>
              <a:t>UDP</a:t>
            </a:r>
          </a:p>
          <a:p>
            <a:pPr lvl="1"/>
            <a:r>
              <a:rPr lang="en-US" dirty="0"/>
              <a:t>User Datagram Protocol</a:t>
            </a:r>
          </a:p>
          <a:p>
            <a:pPr lvl="1"/>
            <a:r>
              <a:rPr lang="en-US" dirty="0"/>
              <a:t>Connectionless transmission model</a:t>
            </a:r>
          </a:p>
          <a:p>
            <a:pPr lvl="2"/>
            <a:r>
              <a:rPr lang="en-US" dirty="0"/>
              <a:t>No verification of receipt, ordering, checking</a:t>
            </a:r>
          </a:p>
          <a:p>
            <a:pPr lvl="1"/>
            <a:r>
              <a:rPr lang="en-US" dirty="0"/>
              <a:t>Minimum protocol overhead or service</a:t>
            </a:r>
          </a:p>
          <a:p>
            <a:pPr lvl="2"/>
            <a:r>
              <a:rPr lang="en-US" dirty="0"/>
              <a:t>Less resource usage for faster speeds</a:t>
            </a:r>
          </a:p>
          <a:p>
            <a:pPr lvl="1"/>
            <a:r>
              <a:rPr lang="en-US" dirty="0"/>
              <a:t>Checksums provided for data integrity</a:t>
            </a:r>
          </a:p>
          <a:p>
            <a:pPr lvl="1"/>
            <a:r>
              <a:rPr lang="en-US" dirty="0"/>
              <a:t>No guarantee of delivery, ordering, or duplication</a:t>
            </a:r>
          </a:p>
          <a:p>
            <a:pPr lvl="1"/>
            <a:r>
              <a:rPr lang="en-US" dirty="0"/>
              <a:t>Suitable for time-sensitive applications</a:t>
            </a:r>
          </a:p>
          <a:p>
            <a:pPr lvl="2"/>
            <a:r>
              <a:rPr lang="en-US" dirty="0"/>
              <a:t>Live video-conferencing, voice communication, gaming</a:t>
            </a:r>
          </a:p>
          <a:p>
            <a:pPr lvl="1"/>
            <a:r>
              <a:rPr lang="en-US" dirty="0"/>
              <a:t>Recommended for VPN’s</a:t>
            </a:r>
          </a:p>
          <a:p>
            <a:pPr lvl="1"/>
            <a:r>
              <a:rPr lang="en-US" dirty="0"/>
              <a:t>Additional necessary error checking can be provided within the application</a:t>
            </a:r>
          </a:p>
        </p:txBody>
      </p:sp>
      <p:sp>
        <p:nvSpPr>
          <p:cNvPr id="5" name="Slide Number Placeholder 4">
            <a:extLst>
              <a:ext uri="{FF2B5EF4-FFF2-40B4-BE49-F238E27FC236}">
                <a16:creationId xmlns:a16="http://schemas.microsoft.com/office/drawing/2014/main" id="{2FA867DA-D940-4D00-891B-4163D82D9ACA}"/>
              </a:ext>
            </a:extLst>
          </p:cNvPr>
          <p:cNvSpPr>
            <a:spLocks noGrp="1"/>
          </p:cNvSpPr>
          <p:nvPr>
            <p:ph type="sldNum" sz="quarter" idx="12"/>
          </p:nvPr>
        </p:nvSpPr>
        <p:spPr/>
        <p:txBody>
          <a:bodyPr/>
          <a:lstStyle/>
          <a:p>
            <a:fld id="{8B519047-9AFA-4A82-8069-D12132B7B90E}" type="slidenum">
              <a:rPr lang="en-US" smtClean="0"/>
              <a:t>47</a:t>
            </a:fld>
            <a:endParaRPr lang="en-US" dirty="0"/>
          </a:p>
        </p:txBody>
      </p:sp>
    </p:spTree>
    <p:extLst>
      <p:ext uri="{BB962C8B-B14F-4D97-AF65-F5344CB8AC3E}">
        <p14:creationId xmlns:p14="http://schemas.microsoft.com/office/powerpoint/2010/main" val="24400530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macawsinfotech.com/images/restpages/firewall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7330" y="3594503"/>
            <a:ext cx="4758350" cy="23890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Network Connectivity</a:t>
            </a:r>
          </a:p>
        </p:txBody>
      </p:sp>
      <p:sp>
        <p:nvSpPr>
          <p:cNvPr id="3" name="Content Placeholder 2"/>
          <p:cNvSpPr>
            <a:spLocks noGrp="1"/>
          </p:cNvSpPr>
          <p:nvPr>
            <p:ph idx="1"/>
          </p:nvPr>
        </p:nvSpPr>
        <p:spPr>
          <a:xfrm>
            <a:off x="1097279" y="1845734"/>
            <a:ext cx="6750581" cy="4395268"/>
          </a:xfrm>
        </p:spPr>
        <p:txBody>
          <a:bodyPr>
            <a:normAutofit/>
          </a:bodyPr>
          <a:lstStyle/>
          <a:p>
            <a:r>
              <a:rPr lang="en-US" dirty="0"/>
              <a:t>Modem – Modulator-demodulator</a:t>
            </a:r>
          </a:p>
          <a:p>
            <a:pPr lvl="1"/>
            <a:r>
              <a:rPr lang="en-US" dirty="0"/>
              <a:t>Modulates carrier wave signals to encode digital information</a:t>
            </a:r>
          </a:p>
          <a:p>
            <a:r>
              <a:rPr lang="en-US" dirty="0"/>
              <a:t>CSU/DSU – Channel Service Unit/Data Service Unit</a:t>
            </a:r>
          </a:p>
          <a:p>
            <a:pPr lvl="1"/>
            <a:r>
              <a:rPr lang="en-US" dirty="0"/>
              <a:t>Connects digital equipment to digital communication lines.</a:t>
            </a:r>
          </a:p>
          <a:p>
            <a:r>
              <a:rPr lang="en-US" dirty="0"/>
              <a:t>Firewalls</a:t>
            </a:r>
          </a:p>
          <a:p>
            <a:pPr lvl="1"/>
            <a:r>
              <a:rPr lang="en-US" dirty="0"/>
              <a:t>Protect servers from unauthorized inbound connections</a:t>
            </a:r>
          </a:p>
          <a:p>
            <a:pPr lvl="1"/>
            <a:r>
              <a:rPr lang="en-US" dirty="0"/>
              <a:t>Restrict outbound connections</a:t>
            </a:r>
          </a:p>
          <a:p>
            <a:pPr lvl="1"/>
            <a:r>
              <a:rPr lang="en-US" dirty="0"/>
              <a:t>Related Connections</a:t>
            </a:r>
          </a:p>
          <a:p>
            <a:r>
              <a:rPr lang="en-US" dirty="0"/>
              <a:t>Optical Network Terminal (ONT)</a:t>
            </a:r>
          </a:p>
          <a:p>
            <a:pPr lvl="1"/>
            <a:r>
              <a:rPr lang="en-US" dirty="0"/>
              <a:t>Translates fiber optic signals to CATV,</a:t>
            </a:r>
            <a:br>
              <a:rPr lang="en-US" dirty="0"/>
            </a:br>
            <a:r>
              <a:rPr lang="en-US" dirty="0"/>
              <a:t>Ethernet, telephone, etc.</a:t>
            </a:r>
          </a:p>
        </p:txBody>
      </p:sp>
      <p:sp>
        <p:nvSpPr>
          <p:cNvPr id="4" name="Slide Number Placeholder 3">
            <a:extLst>
              <a:ext uri="{FF2B5EF4-FFF2-40B4-BE49-F238E27FC236}">
                <a16:creationId xmlns:a16="http://schemas.microsoft.com/office/drawing/2014/main" id="{900CC65B-6EE1-4B9E-B066-22031A9D551E}"/>
              </a:ext>
            </a:extLst>
          </p:cNvPr>
          <p:cNvSpPr>
            <a:spLocks noGrp="1"/>
          </p:cNvSpPr>
          <p:nvPr>
            <p:ph type="sldNum" sz="quarter" idx="12"/>
          </p:nvPr>
        </p:nvSpPr>
        <p:spPr/>
        <p:txBody>
          <a:bodyPr/>
          <a:lstStyle/>
          <a:p>
            <a:fld id="{8B519047-9AFA-4A82-8069-D12132B7B90E}" type="slidenum">
              <a:rPr lang="en-US" smtClean="0"/>
              <a:t>48</a:t>
            </a:fld>
            <a:endParaRPr lang="en-US" dirty="0"/>
          </a:p>
        </p:txBody>
      </p:sp>
    </p:spTree>
    <p:extLst>
      <p:ext uri="{BB962C8B-B14F-4D97-AF65-F5344CB8AC3E}">
        <p14:creationId xmlns:p14="http://schemas.microsoft.com/office/powerpoint/2010/main" val="27201271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Carrier Connection Types</a:t>
            </a:r>
          </a:p>
        </p:txBody>
      </p:sp>
      <p:sp>
        <p:nvSpPr>
          <p:cNvPr id="3" name="Content Placeholder 2"/>
          <p:cNvSpPr>
            <a:spLocks noGrp="1"/>
          </p:cNvSpPr>
          <p:nvPr>
            <p:ph sz="half" idx="1"/>
          </p:nvPr>
        </p:nvSpPr>
        <p:spPr/>
        <p:txBody>
          <a:bodyPr>
            <a:normAutofit/>
          </a:bodyPr>
          <a:lstStyle/>
          <a:p>
            <a:r>
              <a:rPr lang="en-US" dirty="0"/>
              <a:t>Fractional T1	64 Kbit/s channels</a:t>
            </a:r>
          </a:p>
          <a:p>
            <a:pPr lvl="1"/>
            <a:r>
              <a:rPr lang="en-US" dirty="0"/>
              <a:t>24 lines to split among voice/data</a:t>
            </a:r>
          </a:p>
          <a:p>
            <a:r>
              <a:rPr lang="en-US" dirty="0"/>
              <a:t>T1		1.544 Mbit/s (24 * 64k)</a:t>
            </a:r>
          </a:p>
          <a:p>
            <a:r>
              <a:rPr lang="en-US" dirty="0"/>
              <a:t>T3		44.736 Mbit/s</a:t>
            </a:r>
          </a:p>
          <a:p>
            <a:r>
              <a:rPr lang="en-US" dirty="0"/>
              <a:t>OC-1		51.84 Mbit/s</a:t>
            </a:r>
          </a:p>
          <a:p>
            <a:r>
              <a:rPr lang="en-US" dirty="0"/>
              <a:t>OC-24		1244.16 Mbit/s</a:t>
            </a:r>
          </a:p>
          <a:p>
            <a:r>
              <a:rPr lang="en-US" dirty="0"/>
              <a:t>OC-48		2488.32 Mbit/s</a:t>
            </a:r>
          </a:p>
          <a:p>
            <a:pPr lvl="1"/>
            <a:r>
              <a:rPr lang="en-US" dirty="0"/>
              <a:t>Common carrier connection type used for many regional ISPs</a:t>
            </a:r>
          </a:p>
          <a:p>
            <a:r>
              <a:rPr lang="en-US" dirty="0"/>
              <a:t>OC-192		9953.28 Mbit/s</a:t>
            </a:r>
          </a:p>
        </p:txBody>
      </p:sp>
      <p:sp>
        <p:nvSpPr>
          <p:cNvPr id="4" name="Content Placeholder 3"/>
          <p:cNvSpPr>
            <a:spLocks noGrp="1"/>
          </p:cNvSpPr>
          <p:nvPr>
            <p:ph sz="half" idx="2"/>
          </p:nvPr>
        </p:nvSpPr>
        <p:spPr>
          <a:xfrm>
            <a:off x="6585856" y="1845735"/>
            <a:ext cx="4569823" cy="4023360"/>
          </a:xfrm>
        </p:spPr>
        <p:txBody>
          <a:bodyPr>
            <a:normAutofit/>
          </a:bodyPr>
          <a:lstStyle/>
          <a:p>
            <a:r>
              <a:rPr lang="en-US" dirty="0"/>
              <a:t>Dial-Up Modem		56Kbps</a:t>
            </a:r>
          </a:p>
          <a:p>
            <a:r>
              <a:rPr lang="en-US" dirty="0"/>
              <a:t>DSL			1-10Mbps</a:t>
            </a:r>
          </a:p>
          <a:p>
            <a:r>
              <a:rPr lang="en-US" dirty="0"/>
              <a:t>Satellite		1Mbps-15Mbps</a:t>
            </a:r>
          </a:p>
          <a:p>
            <a:r>
              <a:rPr lang="en-US" dirty="0"/>
              <a:t>Cable			5-50Mbps</a:t>
            </a:r>
          </a:p>
          <a:p>
            <a:r>
              <a:rPr lang="en-US" dirty="0"/>
              <a:t>Fiber to the Home	10-1000Mbps</a:t>
            </a:r>
          </a:p>
          <a:p>
            <a:r>
              <a:rPr lang="en-US" dirty="0"/>
              <a:t>Power-Line Internet	20-500Mbps</a:t>
            </a:r>
          </a:p>
          <a:p>
            <a:r>
              <a:rPr lang="en-US" dirty="0"/>
              <a:t>Wi-Fi			50Mbps-4Gbps</a:t>
            </a:r>
          </a:p>
          <a:p>
            <a:r>
              <a:rPr lang="en-US" dirty="0"/>
              <a:t>ATM and Frame Relay	10Mbps-10Gbps</a:t>
            </a:r>
          </a:p>
        </p:txBody>
      </p:sp>
      <p:sp>
        <p:nvSpPr>
          <p:cNvPr id="5" name="Slide Number Placeholder 4">
            <a:extLst>
              <a:ext uri="{FF2B5EF4-FFF2-40B4-BE49-F238E27FC236}">
                <a16:creationId xmlns:a16="http://schemas.microsoft.com/office/drawing/2014/main" id="{84DF1449-EB99-48CC-9B33-FB0345C6B948}"/>
              </a:ext>
            </a:extLst>
          </p:cNvPr>
          <p:cNvSpPr>
            <a:spLocks noGrp="1"/>
          </p:cNvSpPr>
          <p:nvPr>
            <p:ph type="sldNum" sz="quarter" idx="12"/>
          </p:nvPr>
        </p:nvSpPr>
        <p:spPr/>
        <p:txBody>
          <a:bodyPr/>
          <a:lstStyle/>
          <a:p>
            <a:fld id="{8B519047-9AFA-4A82-8069-D12132B7B90E}" type="slidenum">
              <a:rPr lang="en-US" smtClean="0"/>
              <a:t>49</a:t>
            </a:fld>
            <a:endParaRPr lang="en-US" dirty="0"/>
          </a:p>
        </p:txBody>
      </p:sp>
    </p:spTree>
    <p:extLst>
      <p:ext uri="{BB962C8B-B14F-4D97-AF65-F5344CB8AC3E}">
        <p14:creationId xmlns:p14="http://schemas.microsoft.com/office/powerpoint/2010/main" val="724627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Me</a:t>
            </a:r>
          </a:p>
        </p:txBody>
      </p:sp>
      <p:sp>
        <p:nvSpPr>
          <p:cNvPr id="3" name="Content Placeholder 2"/>
          <p:cNvSpPr>
            <a:spLocks noGrp="1"/>
          </p:cNvSpPr>
          <p:nvPr>
            <p:ph sz="half" idx="1"/>
          </p:nvPr>
        </p:nvSpPr>
        <p:spPr>
          <a:xfrm>
            <a:off x="1097278" y="1845733"/>
            <a:ext cx="5037191" cy="4359123"/>
          </a:xfrm>
        </p:spPr>
        <p:txBody>
          <a:bodyPr>
            <a:normAutofit/>
          </a:bodyPr>
          <a:lstStyle/>
          <a:p>
            <a:r>
              <a:rPr lang="en-US" dirty="0"/>
              <a:t>20+ Years professional systems administration</a:t>
            </a:r>
          </a:p>
          <a:p>
            <a:pPr lvl="1"/>
            <a:r>
              <a:rPr lang="en-US" dirty="0"/>
              <a:t>Small business</a:t>
            </a:r>
          </a:p>
          <a:p>
            <a:pPr lvl="1"/>
            <a:r>
              <a:rPr lang="en-US" dirty="0"/>
              <a:t>University</a:t>
            </a:r>
          </a:p>
          <a:p>
            <a:pPr lvl="1"/>
            <a:r>
              <a:rPr lang="en-US" dirty="0"/>
              <a:t>Enterprise</a:t>
            </a:r>
          </a:p>
          <a:p>
            <a:r>
              <a:rPr lang="en-US" dirty="0"/>
              <a:t>Linux, Unix, Windows</a:t>
            </a:r>
          </a:p>
          <a:p>
            <a:pPr lvl="1"/>
            <a:r>
              <a:rPr lang="en-US" dirty="0"/>
              <a:t>Red Hat Certified System Administrator</a:t>
            </a:r>
          </a:p>
          <a:p>
            <a:pPr lvl="2"/>
            <a:r>
              <a:rPr lang="en-US" dirty="0"/>
              <a:t>2016-08-12 – Certificate Number: 160-170-197</a:t>
            </a:r>
          </a:p>
          <a:p>
            <a:pPr lvl="1"/>
            <a:r>
              <a:rPr lang="en-US" dirty="0"/>
              <a:t>CentOS</a:t>
            </a:r>
          </a:p>
          <a:p>
            <a:pPr lvl="1"/>
            <a:r>
              <a:rPr lang="en-US" dirty="0"/>
              <a:t>Raspbian</a:t>
            </a:r>
          </a:p>
          <a:p>
            <a:r>
              <a:rPr lang="en-US" dirty="0"/>
              <a:t>Networking</a:t>
            </a:r>
          </a:p>
          <a:p>
            <a:pPr lvl="1"/>
            <a:r>
              <a:rPr lang="en-US" dirty="0"/>
              <a:t>IPv6</a:t>
            </a:r>
          </a:p>
          <a:p>
            <a:r>
              <a:rPr lang="en-US" dirty="0"/>
              <a:t>Virtualization &amp; Cloud</a:t>
            </a:r>
          </a:p>
        </p:txBody>
      </p:sp>
      <p:sp>
        <p:nvSpPr>
          <p:cNvPr id="4" name="Content Placeholder 3"/>
          <p:cNvSpPr>
            <a:spLocks noGrp="1"/>
          </p:cNvSpPr>
          <p:nvPr>
            <p:ph sz="half" idx="2"/>
          </p:nvPr>
        </p:nvSpPr>
        <p:spPr>
          <a:xfrm>
            <a:off x="6217920" y="1845734"/>
            <a:ext cx="4937760" cy="4696579"/>
          </a:xfrm>
        </p:spPr>
        <p:txBody>
          <a:bodyPr>
            <a:normAutofit/>
          </a:bodyPr>
          <a:lstStyle/>
          <a:p>
            <a:r>
              <a:rPr lang="en-US" dirty="0"/>
              <a:t>Website</a:t>
            </a:r>
          </a:p>
          <a:p>
            <a:pPr lvl="1"/>
            <a:r>
              <a:rPr lang="en-US" dirty="0">
                <a:hlinkClick r:id="rId3"/>
              </a:rPr>
              <a:t>http://jpatalon.cs.edinboro.edu</a:t>
            </a:r>
            <a:endParaRPr lang="en-US" dirty="0"/>
          </a:p>
          <a:p>
            <a:pPr lvl="1"/>
            <a:r>
              <a:rPr lang="en-US" dirty="0"/>
              <a:t>Office Hours</a:t>
            </a:r>
          </a:p>
          <a:p>
            <a:pPr lvl="1"/>
            <a:r>
              <a:rPr lang="en-US" dirty="0"/>
              <a:t>Contact Info</a:t>
            </a:r>
          </a:p>
          <a:p>
            <a:pPr lvl="1"/>
            <a:r>
              <a:rPr lang="en-US" dirty="0"/>
              <a:t>Assignments and files</a:t>
            </a:r>
          </a:p>
          <a:p>
            <a:pPr lvl="1"/>
            <a:r>
              <a:rPr lang="en-US" dirty="0"/>
              <a:t>Class Schedule &amp; Info</a:t>
            </a:r>
          </a:p>
          <a:p>
            <a:r>
              <a:rPr lang="en-US" dirty="0"/>
              <a:t>D2L</a:t>
            </a:r>
          </a:p>
          <a:p>
            <a:pPr lvl="1"/>
            <a:r>
              <a:rPr lang="en-US" b="1" u="sng" dirty="0"/>
              <a:t>Grades</a:t>
            </a:r>
          </a:p>
          <a:p>
            <a:pPr lvl="1"/>
            <a:r>
              <a:rPr lang="en-US" b="1" u="sng" dirty="0"/>
              <a:t>Assignment submissions</a:t>
            </a:r>
          </a:p>
          <a:p>
            <a:pPr lvl="1"/>
            <a:r>
              <a:rPr lang="en-US" dirty="0"/>
              <a:t>Office Hours</a:t>
            </a:r>
          </a:p>
          <a:p>
            <a:pPr lvl="1"/>
            <a:r>
              <a:rPr lang="en-US" dirty="0"/>
              <a:t>Contact Info</a:t>
            </a:r>
          </a:p>
          <a:p>
            <a:pPr lvl="1"/>
            <a:r>
              <a:rPr lang="en-US" dirty="0"/>
              <a:t>Assignments and files</a:t>
            </a:r>
          </a:p>
          <a:p>
            <a:pPr lvl="1"/>
            <a:r>
              <a:rPr lang="en-US" dirty="0"/>
              <a:t>Class Schedule &amp; Info</a:t>
            </a:r>
          </a:p>
        </p:txBody>
      </p:sp>
      <p:pic>
        <p:nvPicPr>
          <p:cNvPr id="5" name="Picture 4"/>
          <p:cNvPicPr>
            <a:picLocks noChangeAspect="1"/>
          </p:cNvPicPr>
          <p:nvPr/>
        </p:nvPicPr>
        <p:blipFill>
          <a:blip r:embed="rId4"/>
          <a:stretch>
            <a:fillRect/>
          </a:stretch>
        </p:blipFill>
        <p:spPr>
          <a:xfrm>
            <a:off x="9776837" y="3830306"/>
            <a:ext cx="1943100" cy="2171700"/>
          </a:xfrm>
          <a:prstGeom prst="rect">
            <a:avLst/>
          </a:prstGeom>
        </p:spPr>
      </p:pic>
      <p:sp>
        <p:nvSpPr>
          <p:cNvPr id="6" name="Slide Number Placeholder 5">
            <a:extLst>
              <a:ext uri="{FF2B5EF4-FFF2-40B4-BE49-F238E27FC236}">
                <a16:creationId xmlns:a16="http://schemas.microsoft.com/office/drawing/2014/main" id="{D4BE5DF4-9C2E-4BE3-823D-EF5F05BCA1BF}"/>
              </a:ext>
            </a:extLst>
          </p:cNvPr>
          <p:cNvSpPr>
            <a:spLocks noGrp="1"/>
          </p:cNvSpPr>
          <p:nvPr>
            <p:ph type="sldNum" sz="quarter" idx="12"/>
          </p:nvPr>
        </p:nvSpPr>
        <p:spPr/>
        <p:txBody>
          <a:bodyPr/>
          <a:lstStyle/>
          <a:p>
            <a:fld id="{8B519047-9AFA-4A82-8069-D12132B7B90E}" type="slidenum">
              <a:rPr lang="en-US" smtClean="0"/>
              <a:t>5</a:t>
            </a:fld>
            <a:endParaRPr lang="en-US" dirty="0"/>
          </a:p>
        </p:txBody>
      </p:sp>
    </p:spTree>
    <p:extLst>
      <p:ext uri="{BB962C8B-B14F-4D97-AF65-F5344CB8AC3E}">
        <p14:creationId xmlns:p14="http://schemas.microsoft.com/office/powerpoint/2010/main" val="5053682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ISP Connectivity</a:t>
            </a:r>
          </a:p>
        </p:txBody>
      </p:sp>
      <p:pic>
        <p:nvPicPr>
          <p:cNvPr id="1030" name="Picture 6" descr="https://upload.wikimedia.org/wikipedia/commons/thumb/9/9f/Internet_Connectivity_Access_layer.svg/1280px-Internet_Connectivity_Access_layer.svg.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40895" y="1846263"/>
            <a:ext cx="8970536" cy="402272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C847C720-BE7F-4CA4-AF5D-BEC6409ADF03}"/>
              </a:ext>
            </a:extLst>
          </p:cNvPr>
          <p:cNvSpPr>
            <a:spLocks noGrp="1"/>
          </p:cNvSpPr>
          <p:nvPr>
            <p:ph type="sldNum" sz="quarter" idx="12"/>
          </p:nvPr>
        </p:nvSpPr>
        <p:spPr/>
        <p:txBody>
          <a:bodyPr/>
          <a:lstStyle/>
          <a:p>
            <a:fld id="{8B519047-9AFA-4A82-8069-D12132B7B90E}" type="slidenum">
              <a:rPr lang="en-US" smtClean="0"/>
              <a:t>50</a:t>
            </a:fld>
            <a:endParaRPr lang="en-US" dirty="0"/>
          </a:p>
        </p:txBody>
      </p:sp>
    </p:spTree>
    <p:extLst>
      <p:ext uri="{BB962C8B-B14F-4D97-AF65-F5344CB8AC3E}">
        <p14:creationId xmlns:p14="http://schemas.microsoft.com/office/powerpoint/2010/main" val="30846580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ISP Tiering</a:t>
            </a:r>
          </a:p>
        </p:txBody>
      </p:sp>
      <p:sp>
        <p:nvSpPr>
          <p:cNvPr id="3" name="Content Placeholder 2"/>
          <p:cNvSpPr>
            <a:spLocks noGrp="1"/>
          </p:cNvSpPr>
          <p:nvPr>
            <p:ph sz="half" idx="1"/>
          </p:nvPr>
        </p:nvSpPr>
        <p:spPr>
          <a:xfrm>
            <a:off x="1097279" y="1845734"/>
            <a:ext cx="4937760" cy="4670814"/>
          </a:xfrm>
        </p:spPr>
        <p:txBody>
          <a:bodyPr>
            <a:normAutofit lnSpcReduction="10000"/>
          </a:bodyPr>
          <a:lstStyle/>
          <a:p>
            <a:r>
              <a:rPr lang="en-US" dirty="0"/>
              <a:t>Tier 1</a:t>
            </a:r>
          </a:p>
          <a:p>
            <a:pPr lvl="1"/>
            <a:r>
              <a:rPr lang="en-US" dirty="0"/>
              <a:t>Generally only peers with other Tier 1</a:t>
            </a:r>
          </a:p>
          <a:p>
            <a:pPr lvl="1"/>
            <a:r>
              <a:rPr lang="en-US" dirty="0"/>
              <a:t>Internet Backbones</a:t>
            </a:r>
          </a:p>
          <a:p>
            <a:pPr lvl="1"/>
            <a:r>
              <a:rPr lang="en-US" dirty="0"/>
              <a:t>Generally global</a:t>
            </a:r>
          </a:p>
          <a:p>
            <a:pPr lvl="2"/>
            <a:r>
              <a:rPr lang="en-US" dirty="0"/>
              <a:t>“Regional” Tier 1</a:t>
            </a:r>
          </a:p>
          <a:p>
            <a:pPr lvl="1"/>
            <a:r>
              <a:rPr lang="en-US" dirty="0"/>
              <a:t>AT&amp;T, Level 3, Hurricane Electric, etc.</a:t>
            </a:r>
          </a:p>
          <a:p>
            <a:r>
              <a:rPr lang="en-US" dirty="0"/>
              <a:t>Tier 2</a:t>
            </a:r>
          </a:p>
          <a:p>
            <a:pPr lvl="1"/>
            <a:r>
              <a:rPr lang="en-US" dirty="0"/>
              <a:t>Needs connection to backbone</a:t>
            </a:r>
          </a:p>
          <a:p>
            <a:pPr lvl="1"/>
            <a:r>
              <a:rPr lang="en-US" dirty="0"/>
              <a:t>May peer with other Tier 2</a:t>
            </a:r>
          </a:p>
          <a:p>
            <a:pPr lvl="1"/>
            <a:r>
              <a:rPr lang="en-US" dirty="0"/>
              <a:t>Provide access to Tier 3</a:t>
            </a:r>
          </a:p>
          <a:p>
            <a:r>
              <a:rPr lang="en-US" dirty="0"/>
              <a:t>Tier 3</a:t>
            </a:r>
          </a:p>
          <a:p>
            <a:pPr lvl="1"/>
            <a:r>
              <a:rPr lang="en-US" dirty="0"/>
              <a:t>Purchases connectivity from higher tier</a:t>
            </a:r>
          </a:p>
          <a:p>
            <a:pPr lvl="1"/>
            <a:r>
              <a:rPr lang="en-US" dirty="0"/>
              <a:t>May peer with other Tier 3</a:t>
            </a:r>
          </a:p>
          <a:p>
            <a:pPr lvl="1"/>
            <a:r>
              <a:rPr lang="en-US" dirty="0"/>
              <a:t>Provide access to consumers</a:t>
            </a:r>
          </a:p>
        </p:txBody>
      </p:sp>
      <p:pic>
        <p:nvPicPr>
          <p:cNvPr id="5" name="Picture 2" descr="https://upload.wikimedia.org/wikipedia/commons/thumb/3/36/Internet_Connectivity_Distribution_%26_Core.svg/1280px-Internet_Connectivity_Distribution_%26_Core.svg.pn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035039" y="2329438"/>
            <a:ext cx="5692885" cy="332233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60CD727D-7812-48B2-BD93-564C8F75FF24}"/>
              </a:ext>
            </a:extLst>
          </p:cNvPr>
          <p:cNvSpPr>
            <a:spLocks noGrp="1"/>
          </p:cNvSpPr>
          <p:nvPr>
            <p:ph type="sldNum" sz="quarter" idx="12"/>
          </p:nvPr>
        </p:nvSpPr>
        <p:spPr/>
        <p:txBody>
          <a:bodyPr/>
          <a:lstStyle/>
          <a:p>
            <a:fld id="{8B519047-9AFA-4A82-8069-D12132B7B90E}" type="slidenum">
              <a:rPr lang="en-US" smtClean="0"/>
              <a:t>51</a:t>
            </a:fld>
            <a:endParaRPr lang="en-US" dirty="0"/>
          </a:p>
        </p:txBody>
      </p:sp>
    </p:spTree>
    <p:extLst>
      <p:ext uri="{BB962C8B-B14F-4D97-AF65-F5344CB8AC3E}">
        <p14:creationId xmlns:p14="http://schemas.microsoft.com/office/powerpoint/2010/main" val="84216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NAPs and IXPs</a:t>
            </a:r>
          </a:p>
        </p:txBody>
      </p:sp>
      <p:sp>
        <p:nvSpPr>
          <p:cNvPr id="3" name="Content Placeholder 2"/>
          <p:cNvSpPr>
            <a:spLocks noGrp="1"/>
          </p:cNvSpPr>
          <p:nvPr>
            <p:ph idx="1"/>
          </p:nvPr>
        </p:nvSpPr>
        <p:spPr/>
        <p:txBody>
          <a:bodyPr/>
          <a:lstStyle/>
          <a:p>
            <a:r>
              <a:rPr lang="en-US" dirty="0"/>
              <a:t>Network Access Point (NAP)</a:t>
            </a:r>
          </a:p>
          <a:p>
            <a:pPr lvl="1"/>
            <a:r>
              <a:rPr lang="en-US" dirty="0"/>
              <a:t>A public network exchange facility where Internet Service Providers (ISPs) connected with one another in peering arrangements.</a:t>
            </a:r>
          </a:p>
          <a:p>
            <a:pPr lvl="1"/>
            <a:r>
              <a:rPr lang="en-US" dirty="0"/>
              <a:t>Often points of considerable Internet congestion.</a:t>
            </a:r>
          </a:p>
          <a:p>
            <a:pPr lvl="1"/>
            <a:r>
              <a:rPr lang="en-US" dirty="0"/>
              <a:t>Originally 4 NAPs.</a:t>
            </a:r>
          </a:p>
          <a:p>
            <a:pPr lvl="1"/>
            <a:r>
              <a:rPr lang="en-US" dirty="0"/>
              <a:t>Paved the way for new Internet Exchange Points (IXPs)</a:t>
            </a:r>
          </a:p>
          <a:p>
            <a:r>
              <a:rPr lang="en-US" dirty="0"/>
              <a:t>Internet Exchange Points (IXPs)</a:t>
            </a:r>
          </a:p>
          <a:p>
            <a:pPr lvl="1"/>
            <a:r>
              <a:rPr lang="en-US" dirty="0"/>
              <a:t>A physical infrastructure through which ISPs and Content Delivery Networks (CDNs) exchange traffic.</a:t>
            </a:r>
          </a:p>
          <a:p>
            <a:pPr lvl="1"/>
            <a:r>
              <a:rPr lang="en-US" dirty="0"/>
              <a:t>The primary purpose is to allow networks to interconnect directly, rather than through one or more third-party networks.</a:t>
            </a:r>
          </a:p>
          <a:p>
            <a:pPr lvl="1"/>
            <a:r>
              <a:rPr lang="en-US" dirty="0"/>
              <a:t>Reduces cost, reduces latency, and better utilizes bandwidth.</a:t>
            </a:r>
          </a:p>
        </p:txBody>
      </p:sp>
      <p:sp>
        <p:nvSpPr>
          <p:cNvPr id="4" name="Slide Number Placeholder 3">
            <a:extLst>
              <a:ext uri="{FF2B5EF4-FFF2-40B4-BE49-F238E27FC236}">
                <a16:creationId xmlns:a16="http://schemas.microsoft.com/office/drawing/2014/main" id="{276DCED7-2C12-4D2C-B6A9-5E4C81540570}"/>
              </a:ext>
            </a:extLst>
          </p:cNvPr>
          <p:cNvSpPr>
            <a:spLocks noGrp="1"/>
          </p:cNvSpPr>
          <p:nvPr>
            <p:ph type="sldNum" sz="quarter" idx="12"/>
          </p:nvPr>
        </p:nvSpPr>
        <p:spPr/>
        <p:txBody>
          <a:bodyPr/>
          <a:lstStyle/>
          <a:p>
            <a:fld id="{8B519047-9AFA-4A82-8069-D12132B7B90E}" type="slidenum">
              <a:rPr lang="en-US" smtClean="0"/>
              <a:t>52</a:t>
            </a:fld>
            <a:endParaRPr lang="en-US" dirty="0"/>
          </a:p>
        </p:txBody>
      </p:sp>
    </p:spTree>
    <p:extLst>
      <p:ext uri="{BB962C8B-B14F-4D97-AF65-F5344CB8AC3E}">
        <p14:creationId xmlns:p14="http://schemas.microsoft.com/office/powerpoint/2010/main" val="1191805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Peering</a:t>
            </a:r>
          </a:p>
        </p:txBody>
      </p:sp>
      <p:sp>
        <p:nvSpPr>
          <p:cNvPr id="3" name="Content Placeholder 2"/>
          <p:cNvSpPr>
            <a:spLocks noGrp="1"/>
          </p:cNvSpPr>
          <p:nvPr>
            <p:ph idx="1"/>
          </p:nvPr>
        </p:nvSpPr>
        <p:spPr/>
        <p:txBody>
          <a:bodyPr/>
          <a:lstStyle/>
          <a:p>
            <a:r>
              <a:rPr lang="en-US" dirty="0"/>
              <a:t>A voluntary interconnection of administratively separate Internet networks for the purpose of exchanging traffic freely with each other for mutual benefit.</a:t>
            </a:r>
          </a:p>
          <a:p>
            <a:r>
              <a:rPr lang="en-US" dirty="0"/>
              <a:t>Peering may consist of:</a:t>
            </a:r>
          </a:p>
          <a:p>
            <a:pPr lvl="1"/>
            <a:r>
              <a:rPr lang="en-US" dirty="0"/>
              <a:t>Exchange of routing information through the Border Gateway Protocol (BGP) routing protocol </a:t>
            </a:r>
          </a:p>
          <a:p>
            <a:pPr lvl="1"/>
            <a:r>
              <a:rPr lang="en-US" dirty="0"/>
              <a:t>Physical interconnection of the networks</a:t>
            </a:r>
          </a:p>
          <a:p>
            <a:pPr lvl="1"/>
            <a:r>
              <a:rPr lang="en-US" dirty="0"/>
              <a:t>A formalized contractual document (0.5%)</a:t>
            </a:r>
          </a:p>
          <a:p>
            <a:r>
              <a:rPr lang="en-US" dirty="0"/>
              <a:t>Benefits of peering:</a:t>
            </a:r>
          </a:p>
          <a:p>
            <a:pPr lvl="1"/>
            <a:r>
              <a:rPr lang="en-US" dirty="0"/>
              <a:t>Reduced costs</a:t>
            </a:r>
          </a:p>
          <a:p>
            <a:pPr lvl="1"/>
            <a:r>
              <a:rPr lang="en-US" dirty="0"/>
              <a:t>Increased redundancy</a:t>
            </a:r>
          </a:p>
          <a:p>
            <a:pPr lvl="1"/>
            <a:r>
              <a:rPr lang="en-US" dirty="0"/>
              <a:t>Increased capacity</a:t>
            </a:r>
          </a:p>
          <a:p>
            <a:pPr lvl="1"/>
            <a:r>
              <a:rPr lang="en-US" dirty="0"/>
              <a:t>Improved performance</a:t>
            </a:r>
          </a:p>
        </p:txBody>
      </p:sp>
      <p:pic>
        <p:nvPicPr>
          <p:cNvPr id="2050" name="Picture 2" descr="https://upload.wikimedia.org/wikipedia/commons/thumb/b/bf/AS-interconnection.svg/850px-AS-interconnection.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0396" y="3181092"/>
            <a:ext cx="4442364" cy="313578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EFE7404C-8A20-4B61-878E-E8AFCE411B5F}"/>
              </a:ext>
            </a:extLst>
          </p:cNvPr>
          <p:cNvSpPr>
            <a:spLocks noGrp="1"/>
          </p:cNvSpPr>
          <p:nvPr>
            <p:ph type="sldNum" sz="quarter" idx="12"/>
          </p:nvPr>
        </p:nvSpPr>
        <p:spPr/>
        <p:txBody>
          <a:bodyPr/>
          <a:lstStyle/>
          <a:p>
            <a:fld id="{8B519047-9AFA-4A82-8069-D12132B7B90E}" type="slidenum">
              <a:rPr lang="en-US" smtClean="0"/>
              <a:t>53</a:t>
            </a:fld>
            <a:endParaRPr lang="en-US" dirty="0"/>
          </a:p>
        </p:txBody>
      </p:sp>
    </p:spTree>
    <p:extLst>
      <p:ext uri="{BB962C8B-B14F-4D97-AF65-F5344CB8AC3E}">
        <p14:creationId xmlns:p14="http://schemas.microsoft.com/office/powerpoint/2010/main" val="13167034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Protocols</a:t>
            </a:r>
          </a:p>
        </p:txBody>
      </p:sp>
      <p:sp>
        <p:nvSpPr>
          <p:cNvPr id="3" name="Content Placeholder 2"/>
          <p:cNvSpPr>
            <a:spLocks noGrp="1"/>
          </p:cNvSpPr>
          <p:nvPr>
            <p:ph sz="half" idx="1"/>
          </p:nvPr>
        </p:nvSpPr>
        <p:spPr>
          <a:xfrm>
            <a:off x="1097279" y="1845734"/>
            <a:ext cx="4937760" cy="4386390"/>
          </a:xfrm>
        </p:spPr>
        <p:txBody>
          <a:bodyPr>
            <a:normAutofit lnSpcReduction="10000"/>
          </a:bodyPr>
          <a:lstStyle/>
          <a:p>
            <a:r>
              <a:rPr lang="en-US" dirty="0"/>
              <a:t>HTTP(S)</a:t>
            </a:r>
          </a:p>
          <a:p>
            <a:pPr lvl="1"/>
            <a:r>
              <a:rPr lang="en-US"/>
              <a:t>Hyper Text </a:t>
            </a:r>
            <a:r>
              <a:rPr lang="en-US" dirty="0"/>
              <a:t>Transfer Protocol – Website Communication</a:t>
            </a:r>
          </a:p>
          <a:p>
            <a:pPr lvl="1"/>
            <a:r>
              <a:rPr lang="en-US" dirty="0"/>
              <a:t>“S” on the end indicates secure encrypted connection</a:t>
            </a:r>
          </a:p>
          <a:p>
            <a:pPr lvl="1"/>
            <a:r>
              <a:rPr lang="en-US" dirty="0"/>
              <a:t>S-HTTP – Only portion of data is encrypted</a:t>
            </a:r>
          </a:p>
          <a:p>
            <a:r>
              <a:rPr lang="en-US" dirty="0"/>
              <a:t>FTP</a:t>
            </a:r>
          </a:p>
          <a:p>
            <a:pPr lvl="1"/>
            <a:r>
              <a:rPr lang="en-US" dirty="0"/>
              <a:t>File Transfer Protocol – Simply transferring files</a:t>
            </a:r>
          </a:p>
          <a:p>
            <a:pPr lvl="1"/>
            <a:r>
              <a:rPr lang="en-US" dirty="0"/>
              <a:t>Multiple types of security (SFTP or FTPS)</a:t>
            </a:r>
          </a:p>
          <a:p>
            <a:pPr lvl="2"/>
            <a:r>
              <a:rPr lang="en-US" dirty="0"/>
              <a:t>FTPS adds SSL or TLS protocols to FTP</a:t>
            </a:r>
          </a:p>
          <a:p>
            <a:r>
              <a:rPr lang="en-US" dirty="0"/>
              <a:t>SSH</a:t>
            </a:r>
          </a:p>
          <a:p>
            <a:pPr lvl="1"/>
            <a:r>
              <a:rPr lang="en-US" dirty="0"/>
              <a:t>Secure Shell</a:t>
            </a:r>
          </a:p>
          <a:p>
            <a:pPr lvl="1"/>
            <a:r>
              <a:rPr lang="en-US" dirty="0"/>
              <a:t>Allows for additional secure network services</a:t>
            </a:r>
          </a:p>
          <a:p>
            <a:pPr lvl="1"/>
            <a:r>
              <a:rPr lang="en-US" dirty="0"/>
              <a:t>SFTP is actually SSH FTP!</a:t>
            </a:r>
          </a:p>
        </p:txBody>
      </p:sp>
      <p:sp>
        <p:nvSpPr>
          <p:cNvPr id="4" name="Content Placeholder 3"/>
          <p:cNvSpPr>
            <a:spLocks noGrp="1"/>
          </p:cNvSpPr>
          <p:nvPr>
            <p:ph sz="half" idx="2"/>
          </p:nvPr>
        </p:nvSpPr>
        <p:spPr>
          <a:xfrm>
            <a:off x="6035040" y="1845734"/>
            <a:ext cx="5514704" cy="4023360"/>
          </a:xfrm>
        </p:spPr>
        <p:txBody>
          <a:bodyPr>
            <a:normAutofit lnSpcReduction="10000"/>
          </a:bodyPr>
          <a:lstStyle/>
          <a:p>
            <a:r>
              <a:rPr lang="en-US" dirty="0"/>
              <a:t>POP3</a:t>
            </a:r>
          </a:p>
          <a:p>
            <a:pPr lvl="1"/>
            <a:r>
              <a:rPr lang="en-US" dirty="0"/>
              <a:t>Post Office Protocol version 3</a:t>
            </a:r>
          </a:p>
          <a:p>
            <a:pPr lvl="1"/>
            <a:r>
              <a:rPr lang="en-US" dirty="0"/>
              <a:t>Used tor retrieving e-mail messages from a mail server</a:t>
            </a:r>
          </a:p>
          <a:p>
            <a:pPr lvl="1"/>
            <a:r>
              <a:rPr lang="en-US" dirty="0"/>
              <a:t>Messages downloaded off of server</a:t>
            </a:r>
          </a:p>
          <a:p>
            <a:r>
              <a:rPr lang="en-US" dirty="0"/>
              <a:t>IMAP</a:t>
            </a:r>
          </a:p>
          <a:p>
            <a:pPr lvl="1"/>
            <a:r>
              <a:rPr lang="en-US" dirty="0"/>
              <a:t>Internet Message Access Protocol</a:t>
            </a:r>
          </a:p>
          <a:p>
            <a:pPr lvl="1"/>
            <a:r>
              <a:rPr lang="en-US"/>
              <a:t>Used for </a:t>
            </a:r>
            <a:r>
              <a:rPr lang="en-US" dirty="0"/>
              <a:t>viewing e-mail messages on a mail server</a:t>
            </a:r>
          </a:p>
          <a:p>
            <a:pPr lvl="1"/>
            <a:r>
              <a:rPr lang="en-US" dirty="0"/>
              <a:t>Messages remain on server</a:t>
            </a:r>
          </a:p>
          <a:p>
            <a:r>
              <a:rPr lang="en-US" dirty="0"/>
              <a:t>SMTP</a:t>
            </a:r>
          </a:p>
          <a:p>
            <a:pPr lvl="1"/>
            <a:r>
              <a:rPr lang="en-US" dirty="0"/>
              <a:t>Simple Mail Transfer Protocol</a:t>
            </a:r>
          </a:p>
          <a:p>
            <a:pPr lvl="1"/>
            <a:r>
              <a:rPr lang="en-US" dirty="0"/>
              <a:t>Used for sending e-mail</a:t>
            </a:r>
          </a:p>
          <a:p>
            <a:pPr lvl="1"/>
            <a:r>
              <a:rPr lang="en-US" dirty="0"/>
              <a:t>Used for communication between mail servers</a:t>
            </a:r>
          </a:p>
        </p:txBody>
      </p:sp>
      <p:sp>
        <p:nvSpPr>
          <p:cNvPr id="5" name="Slide Number Placeholder 4">
            <a:extLst>
              <a:ext uri="{FF2B5EF4-FFF2-40B4-BE49-F238E27FC236}">
                <a16:creationId xmlns:a16="http://schemas.microsoft.com/office/drawing/2014/main" id="{BD3C99D0-03CB-4C30-8C6A-C79E8C09F048}"/>
              </a:ext>
            </a:extLst>
          </p:cNvPr>
          <p:cNvSpPr>
            <a:spLocks noGrp="1"/>
          </p:cNvSpPr>
          <p:nvPr>
            <p:ph type="sldNum" sz="quarter" idx="12"/>
          </p:nvPr>
        </p:nvSpPr>
        <p:spPr/>
        <p:txBody>
          <a:bodyPr/>
          <a:lstStyle/>
          <a:p>
            <a:fld id="{8B519047-9AFA-4A82-8069-D12132B7B90E}" type="slidenum">
              <a:rPr lang="en-US" smtClean="0"/>
              <a:t>54</a:t>
            </a:fld>
            <a:endParaRPr lang="en-US" dirty="0"/>
          </a:p>
        </p:txBody>
      </p:sp>
    </p:spTree>
    <p:extLst>
      <p:ext uri="{BB962C8B-B14F-4D97-AF65-F5344CB8AC3E}">
        <p14:creationId xmlns:p14="http://schemas.microsoft.com/office/powerpoint/2010/main" val="13183652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Protocols</a:t>
            </a:r>
          </a:p>
        </p:txBody>
      </p:sp>
      <p:sp>
        <p:nvSpPr>
          <p:cNvPr id="3" name="Content Placeholder 2"/>
          <p:cNvSpPr>
            <a:spLocks noGrp="1"/>
          </p:cNvSpPr>
          <p:nvPr>
            <p:ph idx="1"/>
          </p:nvPr>
        </p:nvSpPr>
        <p:spPr>
          <a:xfrm>
            <a:off x="1097280" y="1845733"/>
            <a:ext cx="10058400" cy="4278841"/>
          </a:xfrm>
        </p:spPr>
        <p:txBody>
          <a:bodyPr>
            <a:normAutofit/>
          </a:bodyPr>
          <a:lstStyle/>
          <a:p>
            <a:r>
              <a:rPr lang="en-US" dirty="0"/>
              <a:t>DNS</a:t>
            </a:r>
          </a:p>
          <a:p>
            <a:pPr lvl="1"/>
            <a:r>
              <a:rPr lang="en-US" dirty="0"/>
              <a:t>Domain Name Services</a:t>
            </a:r>
          </a:p>
          <a:p>
            <a:pPr lvl="1"/>
            <a:r>
              <a:rPr lang="en-US" dirty="0"/>
              <a:t>Provides Name/IP address lookup services</a:t>
            </a:r>
          </a:p>
          <a:p>
            <a:pPr lvl="1"/>
            <a:r>
              <a:rPr lang="en-US" dirty="0"/>
              <a:t>Fundamental to proper internet functionality</a:t>
            </a:r>
          </a:p>
          <a:p>
            <a:r>
              <a:rPr lang="en-US" dirty="0"/>
              <a:t>DHCP</a:t>
            </a:r>
          </a:p>
          <a:p>
            <a:pPr lvl="1"/>
            <a:r>
              <a:rPr lang="en-US" dirty="0"/>
              <a:t>Dynamic Host Configuration Protocol</a:t>
            </a:r>
          </a:p>
          <a:p>
            <a:pPr lvl="1"/>
            <a:r>
              <a:rPr lang="en-US" dirty="0"/>
              <a:t>Used to provide IP address services to hosts automatically</a:t>
            </a:r>
          </a:p>
          <a:p>
            <a:r>
              <a:rPr lang="en-US" dirty="0"/>
              <a:t>NTP</a:t>
            </a:r>
          </a:p>
          <a:p>
            <a:pPr lvl="1"/>
            <a:r>
              <a:rPr lang="en-US" dirty="0"/>
              <a:t>Network Time Protocol</a:t>
            </a:r>
          </a:p>
          <a:p>
            <a:pPr lvl="1"/>
            <a:r>
              <a:rPr lang="en-US" dirty="0"/>
              <a:t>Used to keep time consistent across the network</a:t>
            </a:r>
          </a:p>
        </p:txBody>
      </p:sp>
      <p:pic>
        <p:nvPicPr>
          <p:cNvPr id="5122" name="Picture 2" descr="http://scienceblog.com/wp-content/uploads/2011/08/hourglassprotoco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3718" y="2177143"/>
            <a:ext cx="4191961" cy="394743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6A32467A-C97B-4387-BCFF-D592E4021827}"/>
              </a:ext>
            </a:extLst>
          </p:cNvPr>
          <p:cNvSpPr>
            <a:spLocks noGrp="1"/>
          </p:cNvSpPr>
          <p:nvPr>
            <p:ph type="sldNum" sz="quarter" idx="12"/>
          </p:nvPr>
        </p:nvSpPr>
        <p:spPr/>
        <p:txBody>
          <a:bodyPr/>
          <a:lstStyle/>
          <a:p>
            <a:fld id="{8B519047-9AFA-4A82-8069-D12132B7B90E}" type="slidenum">
              <a:rPr lang="en-US" smtClean="0"/>
              <a:t>55</a:t>
            </a:fld>
            <a:endParaRPr lang="en-US" dirty="0"/>
          </a:p>
        </p:txBody>
      </p:sp>
    </p:spTree>
    <p:extLst>
      <p:ext uri="{BB962C8B-B14F-4D97-AF65-F5344CB8AC3E}">
        <p14:creationId xmlns:p14="http://schemas.microsoft.com/office/powerpoint/2010/main" val="2569439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DNS Lookup</a:t>
            </a:r>
          </a:p>
        </p:txBody>
      </p:sp>
      <p:sp>
        <p:nvSpPr>
          <p:cNvPr id="3" name="Content Placeholder 2"/>
          <p:cNvSpPr>
            <a:spLocks noGrp="1"/>
          </p:cNvSpPr>
          <p:nvPr>
            <p:ph idx="1"/>
          </p:nvPr>
        </p:nvSpPr>
        <p:spPr>
          <a:xfrm>
            <a:off x="1097280" y="1845733"/>
            <a:ext cx="4293870" cy="4399423"/>
          </a:xfrm>
        </p:spPr>
        <p:txBody>
          <a:bodyPr/>
          <a:lstStyle/>
          <a:p>
            <a:r>
              <a:rPr lang="en-US" dirty="0"/>
              <a:t>User types in a webpage request</a:t>
            </a:r>
          </a:p>
          <a:p>
            <a:r>
              <a:rPr lang="en-US" dirty="0"/>
              <a:t>Client device requests IP lookup from DNS Server</a:t>
            </a:r>
          </a:p>
          <a:p>
            <a:r>
              <a:rPr lang="en-US" dirty="0"/>
              <a:t>DNS Server returns IP address to client</a:t>
            </a:r>
          </a:p>
          <a:p>
            <a:r>
              <a:rPr lang="en-US" dirty="0"/>
              <a:t>Client device requests content from IP address</a:t>
            </a:r>
          </a:p>
          <a:p>
            <a:r>
              <a:rPr lang="en-US" dirty="0"/>
              <a:t>IP address returns content</a:t>
            </a:r>
          </a:p>
          <a:p>
            <a:r>
              <a:rPr lang="en-US" dirty="0" err="1">
                <a:latin typeface="Courier New" panose="02070309020205020404" pitchFamily="49" charset="0"/>
                <a:cs typeface="Courier New" panose="02070309020205020404" pitchFamily="49" charset="0"/>
              </a:rPr>
              <a:t>nslookup</a:t>
            </a:r>
            <a:r>
              <a:rPr lang="en-US" dirty="0"/>
              <a:t> command</a:t>
            </a:r>
          </a:p>
          <a:p>
            <a:pPr lvl="1"/>
            <a:r>
              <a:rPr lang="en-US" dirty="0"/>
              <a:t>Linux and Windows</a:t>
            </a:r>
          </a:p>
          <a:p>
            <a:r>
              <a:rPr lang="en-US" dirty="0">
                <a:latin typeface="Courier New" panose="02070309020205020404" pitchFamily="49" charset="0"/>
                <a:cs typeface="Courier New" panose="02070309020205020404" pitchFamily="49" charset="0"/>
              </a:rPr>
              <a:t>dig</a:t>
            </a:r>
            <a:r>
              <a:rPr lang="en-US" dirty="0"/>
              <a:t> command on Linux</a:t>
            </a:r>
          </a:p>
        </p:txBody>
      </p:sp>
      <p:pic>
        <p:nvPicPr>
          <p:cNvPr id="4"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420255" y="2129853"/>
            <a:ext cx="5134259" cy="3943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a:extLst>
              <a:ext uri="{FF2B5EF4-FFF2-40B4-BE49-F238E27FC236}">
                <a16:creationId xmlns:a16="http://schemas.microsoft.com/office/drawing/2014/main" id="{2C6FB1FB-359D-4132-9BD1-2D5CA24954CE}"/>
              </a:ext>
            </a:extLst>
          </p:cNvPr>
          <p:cNvSpPr>
            <a:spLocks noGrp="1"/>
          </p:cNvSpPr>
          <p:nvPr>
            <p:ph type="sldNum" sz="quarter" idx="12"/>
          </p:nvPr>
        </p:nvSpPr>
        <p:spPr/>
        <p:txBody>
          <a:bodyPr/>
          <a:lstStyle/>
          <a:p>
            <a:fld id="{8B519047-9AFA-4A82-8069-D12132B7B90E}" type="slidenum">
              <a:rPr lang="en-US" smtClean="0"/>
              <a:t>56</a:t>
            </a:fld>
            <a:endParaRPr lang="en-US" dirty="0"/>
          </a:p>
        </p:txBody>
      </p:sp>
    </p:spTree>
    <p:extLst>
      <p:ext uri="{BB962C8B-B14F-4D97-AF65-F5344CB8AC3E}">
        <p14:creationId xmlns:p14="http://schemas.microsoft.com/office/powerpoint/2010/main" val="38684422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Webpage Resolution</a:t>
            </a:r>
          </a:p>
        </p:txBody>
      </p:sp>
      <p:sp>
        <p:nvSpPr>
          <p:cNvPr id="5" name="Content Placeholder 4"/>
          <p:cNvSpPr>
            <a:spLocks noGrp="1"/>
          </p:cNvSpPr>
          <p:nvPr>
            <p:ph idx="1"/>
          </p:nvPr>
        </p:nvSpPr>
        <p:spPr>
          <a:xfrm>
            <a:off x="1097279" y="1845734"/>
            <a:ext cx="4322445" cy="4023360"/>
          </a:xfrm>
        </p:spPr>
        <p:txBody>
          <a:bodyPr/>
          <a:lstStyle/>
          <a:p>
            <a:r>
              <a:rPr lang="en-US" dirty="0"/>
              <a:t>User enters URL in web browser</a:t>
            </a:r>
          </a:p>
          <a:p>
            <a:r>
              <a:rPr lang="en-US" dirty="0"/>
              <a:t>OS Looks up IP address</a:t>
            </a:r>
          </a:p>
          <a:p>
            <a:pPr lvl="1"/>
            <a:r>
              <a:rPr lang="en-US" dirty="0"/>
              <a:t>If locally cached, return cached content</a:t>
            </a:r>
          </a:p>
          <a:p>
            <a:r>
              <a:rPr lang="en-US" dirty="0"/>
              <a:t>Lookup request to DNS server</a:t>
            </a:r>
          </a:p>
          <a:p>
            <a:r>
              <a:rPr lang="en-US" dirty="0"/>
              <a:t>Response received from DNS server</a:t>
            </a:r>
          </a:p>
          <a:p>
            <a:r>
              <a:rPr lang="en-US" dirty="0"/>
              <a:t>OS returns IP address to web browser</a:t>
            </a:r>
          </a:p>
          <a:p>
            <a:r>
              <a:rPr lang="en-US" dirty="0"/>
              <a:t>Web browser queries IP address for content</a:t>
            </a:r>
          </a:p>
          <a:p>
            <a:r>
              <a:rPr lang="en-US" dirty="0"/>
              <a:t>Content is returned to web browser and rendered as a web page</a:t>
            </a:r>
          </a:p>
          <a:p>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04558" y="2152650"/>
            <a:ext cx="5651122" cy="3716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a:extLst>
              <a:ext uri="{FF2B5EF4-FFF2-40B4-BE49-F238E27FC236}">
                <a16:creationId xmlns:a16="http://schemas.microsoft.com/office/drawing/2014/main" id="{EAD0926B-DB40-40D1-9FF3-CFC4477554D9}"/>
              </a:ext>
            </a:extLst>
          </p:cNvPr>
          <p:cNvSpPr>
            <a:spLocks noGrp="1"/>
          </p:cNvSpPr>
          <p:nvPr>
            <p:ph type="sldNum" sz="quarter" idx="12"/>
          </p:nvPr>
        </p:nvSpPr>
        <p:spPr/>
        <p:txBody>
          <a:bodyPr/>
          <a:lstStyle/>
          <a:p>
            <a:fld id="{8B519047-9AFA-4A82-8069-D12132B7B90E}" type="slidenum">
              <a:rPr lang="en-US" smtClean="0"/>
              <a:t>57</a:t>
            </a:fld>
            <a:endParaRPr lang="en-US" dirty="0"/>
          </a:p>
        </p:txBody>
      </p:sp>
    </p:spTree>
    <p:extLst>
      <p:ext uri="{BB962C8B-B14F-4D97-AF65-F5344CB8AC3E}">
        <p14:creationId xmlns:p14="http://schemas.microsoft.com/office/powerpoint/2010/main" val="1660465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Operating Systems</a:t>
            </a:r>
          </a:p>
        </p:txBody>
      </p:sp>
      <p:sp>
        <p:nvSpPr>
          <p:cNvPr id="3" name="Content Placeholder 2"/>
          <p:cNvSpPr>
            <a:spLocks noGrp="1"/>
          </p:cNvSpPr>
          <p:nvPr>
            <p:ph idx="1"/>
          </p:nvPr>
        </p:nvSpPr>
        <p:spPr/>
        <p:txBody>
          <a:bodyPr/>
          <a:lstStyle/>
          <a:p>
            <a:r>
              <a:rPr lang="en-US" dirty="0"/>
              <a:t>Microsoft Windows</a:t>
            </a:r>
          </a:p>
          <a:p>
            <a:pPr lvl="1"/>
            <a:r>
              <a:rPr lang="en-US" dirty="0"/>
              <a:t>Windows 1.0 Introduced in 1985</a:t>
            </a:r>
          </a:p>
          <a:p>
            <a:pPr lvl="1"/>
            <a:r>
              <a:rPr lang="en-US" dirty="0"/>
              <a:t>Closed source</a:t>
            </a:r>
          </a:p>
          <a:p>
            <a:pPr lvl="1"/>
            <a:r>
              <a:rPr lang="en-US" dirty="0"/>
              <a:t>Server, Desktop, Mobile editions</a:t>
            </a:r>
          </a:p>
          <a:p>
            <a:r>
              <a:rPr lang="en-US" dirty="0"/>
              <a:t>Unix</a:t>
            </a:r>
          </a:p>
          <a:p>
            <a:pPr lvl="1"/>
            <a:r>
              <a:rPr lang="en-US" dirty="0"/>
              <a:t>Development started in 1969, published in 1973</a:t>
            </a:r>
          </a:p>
          <a:p>
            <a:r>
              <a:rPr lang="en-US" dirty="0"/>
              <a:t>Linux</a:t>
            </a:r>
          </a:p>
          <a:p>
            <a:pPr lvl="1"/>
            <a:r>
              <a:rPr lang="en-US" dirty="0"/>
              <a:t>Introduced in 1991</a:t>
            </a:r>
          </a:p>
          <a:p>
            <a:pPr lvl="1"/>
            <a:r>
              <a:rPr lang="en-US" dirty="0"/>
              <a:t>Source code freely available</a:t>
            </a:r>
          </a:p>
          <a:p>
            <a:pPr lvl="1"/>
            <a:r>
              <a:rPr lang="en-US" dirty="0"/>
              <a:t>Multiple distributions</a:t>
            </a:r>
          </a:p>
          <a:p>
            <a:pPr lvl="2"/>
            <a:r>
              <a:rPr lang="en-US" dirty="0"/>
              <a:t>Red Hat, Ubuntu, Gentoo</a:t>
            </a:r>
          </a:p>
        </p:txBody>
      </p:sp>
      <p:pic>
        <p:nvPicPr>
          <p:cNvPr id="2050" name="Picture 2" descr="https://skinwalker.files.wordpress.com/2012/06/bsd-bi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6841" y="2654044"/>
            <a:ext cx="3203334" cy="338129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844C1549-9F97-4F5B-916B-9ACE26A3889E}"/>
              </a:ext>
            </a:extLst>
          </p:cNvPr>
          <p:cNvSpPr>
            <a:spLocks noGrp="1"/>
          </p:cNvSpPr>
          <p:nvPr>
            <p:ph type="sldNum" sz="quarter" idx="12"/>
          </p:nvPr>
        </p:nvSpPr>
        <p:spPr/>
        <p:txBody>
          <a:bodyPr/>
          <a:lstStyle/>
          <a:p>
            <a:fld id="{8B519047-9AFA-4A82-8069-D12132B7B90E}" type="slidenum">
              <a:rPr lang="en-US" smtClean="0"/>
              <a:t>58</a:t>
            </a:fld>
            <a:endParaRPr lang="en-US" dirty="0"/>
          </a:p>
        </p:txBody>
      </p:sp>
    </p:spTree>
    <p:extLst>
      <p:ext uri="{BB962C8B-B14F-4D97-AF65-F5344CB8AC3E}">
        <p14:creationId xmlns:p14="http://schemas.microsoft.com/office/powerpoint/2010/main" val="28102782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Database Management Systems</a:t>
            </a:r>
          </a:p>
        </p:txBody>
      </p:sp>
      <p:sp>
        <p:nvSpPr>
          <p:cNvPr id="3" name="Content Placeholder 2"/>
          <p:cNvSpPr>
            <a:spLocks noGrp="1"/>
          </p:cNvSpPr>
          <p:nvPr>
            <p:ph idx="1"/>
          </p:nvPr>
        </p:nvSpPr>
        <p:spPr/>
        <p:txBody>
          <a:bodyPr/>
          <a:lstStyle/>
          <a:p>
            <a:r>
              <a:rPr lang="en-US" dirty="0"/>
              <a:t>A database management system (DBMS) may be used to store data associated with a web page</a:t>
            </a:r>
          </a:p>
          <a:p>
            <a:pPr lvl="1"/>
            <a:r>
              <a:rPr lang="en-US" dirty="0"/>
              <a:t>Microsoft Access</a:t>
            </a:r>
          </a:p>
          <a:p>
            <a:pPr lvl="2"/>
            <a:r>
              <a:rPr lang="en-US" dirty="0"/>
              <a:t>Small database, suitable for only a very minimal audience with limited needs</a:t>
            </a:r>
          </a:p>
          <a:p>
            <a:pPr lvl="1"/>
            <a:r>
              <a:rPr lang="en-US" dirty="0"/>
              <a:t>Microsoft SQL Server</a:t>
            </a:r>
          </a:p>
          <a:p>
            <a:pPr lvl="2"/>
            <a:r>
              <a:rPr lang="en-US" dirty="0"/>
              <a:t>Provides scalable DB functions on Windows hosts</a:t>
            </a:r>
          </a:p>
          <a:p>
            <a:pPr lvl="1"/>
            <a:r>
              <a:rPr lang="en-US" dirty="0"/>
              <a:t>Oracle</a:t>
            </a:r>
          </a:p>
          <a:p>
            <a:pPr lvl="2"/>
            <a:r>
              <a:rPr lang="en-US" dirty="0"/>
              <a:t>Enterprise grade database software</a:t>
            </a:r>
          </a:p>
          <a:p>
            <a:pPr lvl="2"/>
            <a:r>
              <a:rPr lang="en-US" dirty="0"/>
              <a:t>Licensing costs and considerations</a:t>
            </a:r>
          </a:p>
          <a:p>
            <a:pPr lvl="1"/>
            <a:r>
              <a:rPr lang="en-US" dirty="0"/>
              <a:t>MySQL, MariaDB, etc.</a:t>
            </a:r>
          </a:p>
          <a:p>
            <a:pPr lvl="2"/>
            <a:r>
              <a:rPr lang="en-US" dirty="0"/>
              <a:t>Free and Open Source multi-platform database software</a:t>
            </a:r>
          </a:p>
          <a:p>
            <a:pPr lvl="1"/>
            <a:r>
              <a:rPr lang="en-US" dirty="0"/>
              <a:t>SQL</a:t>
            </a:r>
          </a:p>
          <a:p>
            <a:pPr lvl="2"/>
            <a:r>
              <a:rPr lang="en-US" dirty="0"/>
              <a:t>Structured Query Language – Used to communicate with the database</a:t>
            </a:r>
          </a:p>
          <a:p>
            <a:pPr lvl="2"/>
            <a:r>
              <a:rPr lang="en-US" dirty="0"/>
              <a:t>Pronounced “Sea-Quill”</a:t>
            </a:r>
          </a:p>
        </p:txBody>
      </p:sp>
      <p:pic>
        <p:nvPicPr>
          <p:cNvPr id="9218" name="Picture 2" descr="http://oi40.tinypic.com/15x21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9114" y="3233056"/>
            <a:ext cx="4296566" cy="263603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112E367E-12BA-43C5-9500-1F33650E4718}"/>
              </a:ext>
            </a:extLst>
          </p:cNvPr>
          <p:cNvSpPr>
            <a:spLocks noGrp="1"/>
          </p:cNvSpPr>
          <p:nvPr>
            <p:ph type="sldNum" sz="quarter" idx="12"/>
          </p:nvPr>
        </p:nvSpPr>
        <p:spPr/>
        <p:txBody>
          <a:bodyPr/>
          <a:lstStyle/>
          <a:p>
            <a:fld id="{8B519047-9AFA-4A82-8069-D12132B7B90E}" type="slidenum">
              <a:rPr lang="en-US" smtClean="0"/>
              <a:t>59</a:t>
            </a:fld>
            <a:endParaRPr lang="en-US" dirty="0"/>
          </a:p>
        </p:txBody>
      </p:sp>
    </p:spTree>
    <p:extLst>
      <p:ext uri="{BB962C8B-B14F-4D97-AF65-F5344CB8AC3E}">
        <p14:creationId xmlns:p14="http://schemas.microsoft.com/office/powerpoint/2010/main" val="1051262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Syllabus</a:t>
            </a:r>
          </a:p>
        </p:txBody>
      </p:sp>
      <p:sp>
        <p:nvSpPr>
          <p:cNvPr id="3" name="Content Placeholder 2"/>
          <p:cNvSpPr>
            <a:spLocks noGrp="1"/>
          </p:cNvSpPr>
          <p:nvPr>
            <p:ph idx="1"/>
          </p:nvPr>
        </p:nvSpPr>
        <p:spPr>
          <a:xfrm>
            <a:off x="1097280" y="1845733"/>
            <a:ext cx="10058400" cy="4311999"/>
          </a:xfrm>
        </p:spPr>
        <p:txBody>
          <a:bodyPr/>
          <a:lstStyle/>
          <a:p>
            <a:r>
              <a:rPr lang="en-US" dirty="0">
                <a:hlinkClick r:id="rId3"/>
              </a:rPr>
              <a:t>ECSC 325.200 202520 Syllabus</a:t>
            </a:r>
            <a:endParaRPr lang="en-US" dirty="0"/>
          </a:p>
          <a:p>
            <a:r>
              <a:rPr lang="en-US" dirty="0"/>
              <a:t>Available at</a:t>
            </a:r>
          </a:p>
          <a:p>
            <a:pPr lvl="1"/>
            <a:r>
              <a:rPr lang="en-US" dirty="0">
                <a:hlinkClick r:id="rId4"/>
              </a:rPr>
              <a:t>http://jpatalon.cs.edinboro.edu</a:t>
            </a:r>
            <a:endParaRPr lang="en-US" dirty="0"/>
          </a:p>
          <a:p>
            <a:pPr lvl="1"/>
            <a:r>
              <a:rPr lang="en-US" dirty="0">
                <a:hlinkClick r:id="rId5"/>
              </a:rPr>
              <a:t>http://jpatalon.ultrastuff.net</a:t>
            </a:r>
            <a:endParaRPr lang="en-US" dirty="0"/>
          </a:p>
          <a:p>
            <a:pPr lvl="1"/>
            <a:r>
              <a:rPr lang="en-US" dirty="0"/>
              <a:t>D2L</a:t>
            </a:r>
          </a:p>
          <a:p>
            <a:pPr lvl="2"/>
            <a:r>
              <a:rPr lang="en-US" dirty="0"/>
              <a:t>Redundancy!</a:t>
            </a:r>
          </a:p>
          <a:p>
            <a:r>
              <a:rPr lang="en-US" dirty="0"/>
              <a:t>About the class</a:t>
            </a:r>
          </a:p>
          <a:p>
            <a:pPr lvl="1"/>
            <a:r>
              <a:rPr lang="en-US" dirty="0"/>
              <a:t>Virtual Machines</a:t>
            </a:r>
          </a:p>
          <a:p>
            <a:pPr lvl="1"/>
            <a:r>
              <a:rPr lang="en-US" dirty="0"/>
              <a:t>Read, discuss, walkthrough, implement, check, test</a:t>
            </a:r>
          </a:p>
          <a:p>
            <a:pPr lvl="1"/>
            <a:r>
              <a:rPr lang="en-US" dirty="0"/>
              <a:t>CentOS 8 Linux Operating System?</a:t>
            </a:r>
          </a:p>
          <a:p>
            <a:pPr lvl="2"/>
            <a:r>
              <a:rPr lang="en-US" dirty="0"/>
              <a:t>CentOS is based off of Red Hat Enterprise Linux 8…</a:t>
            </a:r>
          </a:p>
          <a:p>
            <a:pPr lvl="1"/>
            <a:r>
              <a:rPr lang="en-US" dirty="0"/>
              <a:t>Assignments can include written documentation</a:t>
            </a:r>
            <a:br>
              <a:rPr lang="en-US" dirty="0"/>
            </a:br>
            <a:r>
              <a:rPr lang="en-US" dirty="0"/>
              <a:t>and technical configuration implementations</a:t>
            </a:r>
          </a:p>
        </p:txBody>
      </p:sp>
      <p:pic>
        <p:nvPicPr>
          <p:cNvPr id="13314" name="Picture 2" descr="http://img.eworldtradefair.com/628501/abacus-syllabus1304574361.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45944" y="3455324"/>
            <a:ext cx="2719022" cy="246006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97A97085-B95A-4500-B452-36E7FC042AED}"/>
              </a:ext>
            </a:extLst>
          </p:cNvPr>
          <p:cNvSpPr>
            <a:spLocks noGrp="1"/>
          </p:cNvSpPr>
          <p:nvPr>
            <p:ph type="sldNum" sz="quarter" idx="12"/>
          </p:nvPr>
        </p:nvSpPr>
        <p:spPr/>
        <p:txBody>
          <a:bodyPr/>
          <a:lstStyle/>
          <a:p>
            <a:fld id="{8B519047-9AFA-4A82-8069-D12132B7B90E}" type="slidenum">
              <a:rPr lang="en-US" smtClean="0"/>
              <a:t>6</a:t>
            </a:fld>
            <a:endParaRPr lang="en-US" dirty="0"/>
          </a:p>
        </p:txBody>
      </p:sp>
    </p:spTree>
    <p:extLst>
      <p:ext uri="{BB962C8B-B14F-4D97-AF65-F5344CB8AC3E}">
        <p14:creationId xmlns:p14="http://schemas.microsoft.com/office/powerpoint/2010/main" val="21540623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Administration</a:t>
            </a:r>
          </a:p>
        </p:txBody>
      </p:sp>
      <p:sp>
        <p:nvSpPr>
          <p:cNvPr id="3" name="Content Placeholder 2"/>
          <p:cNvSpPr>
            <a:spLocks noGrp="1"/>
          </p:cNvSpPr>
          <p:nvPr>
            <p:ph idx="1"/>
          </p:nvPr>
        </p:nvSpPr>
        <p:spPr/>
        <p:txBody>
          <a:bodyPr/>
          <a:lstStyle/>
          <a:p>
            <a:r>
              <a:rPr lang="en-US" dirty="0"/>
              <a:t>Possible to have large number of users</a:t>
            </a:r>
          </a:p>
          <a:p>
            <a:r>
              <a:rPr lang="en-US" dirty="0"/>
              <a:t>Productivity</a:t>
            </a:r>
          </a:p>
          <a:p>
            <a:r>
              <a:rPr lang="en-US" dirty="0"/>
              <a:t>System Access</a:t>
            </a:r>
          </a:p>
          <a:p>
            <a:r>
              <a:rPr lang="en-US" dirty="0"/>
              <a:t>Consistency</a:t>
            </a:r>
          </a:p>
          <a:p>
            <a:r>
              <a:rPr lang="en-US" dirty="0"/>
              <a:t>Group Administration</a:t>
            </a:r>
          </a:p>
          <a:p>
            <a:r>
              <a:rPr lang="en-US" dirty="0"/>
              <a:t>Password Complexity Requirements</a:t>
            </a:r>
          </a:p>
          <a:p>
            <a:pPr lvl="1"/>
            <a:r>
              <a:rPr lang="en-US" dirty="0"/>
              <a:t>Minimum and maximum length</a:t>
            </a:r>
          </a:p>
          <a:p>
            <a:pPr lvl="1"/>
            <a:r>
              <a:rPr lang="en-US" dirty="0"/>
              <a:t>Letters, numbers, and symbols</a:t>
            </a:r>
          </a:p>
          <a:p>
            <a:pPr lvl="1"/>
            <a:r>
              <a:rPr lang="en-US" dirty="0"/>
              <a:t>Change frequency, reuse policy</a:t>
            </a:r>
          </a:p>
        </p:txBody>
      </p:sp>
      <p:pic>
        <p:nvPicPr>
          <p:cNvPr id="4098" name="Picture 2" descr="http://www.waypointcms.com/GalleryContent/Normal/user-management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631555" y="3878369"/>
            <a:ext cx="2524125" cy="199072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B335E3E1-B10A-4D54-9F51-0CC992E68112}"/>
              </a:ext>
            </a:extLst>
          </p:cNvPr>
          <p:cNvSpPr>
            <a:spLocks noGrp="1"/>
          </p:cNvSpPr>
          <p:nvPr>
            <p:ph type="sldNum" sz="quarter" idx="12"/>
          </p:nvPr>
        </p:nvSpPr>
        <p:spPr/>
        <p:txBody>
          <a:bodyPr/>
          <a:lstStyle/>
          <a:p>
            <a:fld id="{8B519047-9AFA-4A82-8069-D12132B7B90E}" type="slidenum">
              <a:rPr lang="en-US" smtClean="0"/>
              <a:t>60</a:t>
            </a:fld>
            <a:endParaRPr lang="en-US" dirty="0"/>
          </a:p>
        </p:txBody>
      </p:sp>
    </p:spTree>
    <p:extLst>
      <p:ext uri="{BB962C8B-B14F-4D97-AF65-F5344CB8AC3E}">
        <p14:creationId xmlns:p14="http://schemas.microsoft.com/office/powerpoint/2010/main" val="38975144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Control</a:t>
            </a:r>
          </a:p>
        </p:txBody>
      </p:sp>
      <p:sp>
        <p:nvSpPr>
          <p:cNvPr id="3" name="Content Placeholder 2"/>
          <p:cNvSpPr>
            <a:spLocks noGrp="1"/>
          </p:cNvSpPr>
          <p:nvPr>
            <p:ph sz="half" idx="1"/>
          </p:nvPr>
        </p:nvSpPr>
        <p:spPr/>
        <p:txBody>
          <a:bodyPr>
            <a:normAutofit/>
          </a:bodyPr>
          <a:lstStyle/>
          <a:p>
            <a:r>
              <a:rPr lang="en-US" dirty="0"/>
              <a:t>Give users just enough access</a:t>
            </a:r>
          </a:p>
          <a:p>
            <a:r>
              <a:rPr lang="en-US" dirty="0"/>
              <a:t>Organize users in to groups</a:t>
            </a:r>
          </a:p>
          <a:p>
            <a:r>
              <a:rPr lang="en-US" dirty="0"/>
              <a:t>Access provided to groups</a:t>
            </a:r>
          </a:p>
        </p:txBody>
      </p:sp>
      <p:sp>
        <p:nvSpPr>
          <p:cNvPr id="6" name="Content Placeholder 5"/>
          <p:cNvSpPr>
            <a:spLocks noGrp="1"/>
          </p:cNvSpPr>
          <p:nvPr>
            <p:ph sz="half" idx="2"/>
          </p:nvPr>
        </p:nvSpPr>
        <p:spPr/>
        <p:txBody>
          <a:bodyPr/>
          <a:lstStyle/>
          <a:p>
            <a:r>
              <a:rPr lang="en-US" dirty="0"/>
              <a:t>Permissions and privileges</a:t>
            </a:r>
          </a:p>
          <a:p>
            <a:pPr lvl="1"/>
            <a:r>
              <a:rPr lang="en-US" dirty="0"/>
              <a:t>Sudo or administrative privileges</a:t>
            </a:r>
          </a:p>
          <a:p>
            <a:pPr lvl="1"/>
            <a:r>
              <a:rPr lang="en-US" dirty="0"/>
              <a:t>User/group/world permissions</a:t>
            </a:r>
          </a:p>
          <a:p>
            <a:pPr lvl="1"/>
            <a:r>
              <a:rPr lang="en-US" dirty="0"/>
              <a:t>Read, write, and execute access</a:t>
            </a:r>
          </a:p>
          <a:p>
            <a:pPr marL="0" indent="0">
              <a:buNone/>
            </a:pPr>
            <a:endParaRPr lang="en-US" dirty="0"/>
          </a:p>
        </p:txBody>
      </p:sp>
      <p:pic>
        <p:nvPicPr>
          <p:cNvPr id="7" name="Picture 6"/>
          <p:cNvPicPr>
            <a:picLocks noChangeAspect="1"/>
          </p:cNvPicPr>
          <p:nvPr/>
        </p:nvPicPr>
        <p:blipFill>
          <a:blip r:embed="rId2"/>
          <a:stretch>
            <a:fillRect/>
          </a:stretch>
        </p:blipFill>
        <p:spPr>
          <a:xfrm>
            <a:off x="1395412" y="3314700"/>
            <a:ext cx="9001125" cy="2952750"/>
          </a:xfrm>
          <a:prstGeom prst="rect">
            <a:avLst/>
          </a:prstGeom>
        </p:spPr>
      </p:pic>
      <p:sp>
        <p:nvSpPr>
          <p:cNvPr id="4" name="Slide Number Placeholder 3">
            <a:extLst>
              <a:ext uri="{FF2B5EF4-FFF2-40B4-BE49-F238E27FC236}">
                <a16:creationId xmlns:a16="http://schemas.microsoft.com/office/drawing/2014/main" id="{69CFC833-C9F9-4C47-8B90-3339452AA284}"/>
              </a:ext>
            </a:extLst>
          </p:cNvPr>
          <p:cNvSpPr>
            <a:spLocks noGrp="1"/>
          </p:cNvSpPr>
          <p:nvPr>
            <p:ph type="sldNum" sz="quarter" idx="12"/>
          </p:nvPr>
        </p:nvSpPr>
        <p:spPr/>
        <p:txBody>
          <a:bodyPr/>
          <a:lstStyle/>
          <a:p>
            <a:fld id="{8B519047-9AFA-4A82-8069-D12132B7B90E}" type="slidenum">
              <a:rPr lang="en-US" smtClean="0"/>
              <a:t>61</a:t>
            </a:fld>
            <a:endParaRPr lang="en-US" dirty="0"/>
          </a:p>
        </p:txBody>
      </p:sp>
    </p:spTree>
    <p:extLst>
      <p:ext uri="{BB962C8B-B14F-4D97-AF65-F5344CB8AC3E}">
        <p14:creationId xmlns:p14="http://schemas.microsoft.com/office/powerpoint/2010/main" val="31268511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Linux</a:t>
            </a:r>
          </a:p>
        </p:txBody>
      </p:sp>
      <p:sp>
        <p:nvSpPr>
          <p:cNvPr id="3" name="Content Placeholder 2"/>
          <p:cNvSpPr>
            <a:spLocks noGrp="1"/>
          </p:cNvSpPr>
          <p:nvPr>
            <p:ph idx="1"/>
          </p:nvPr>
        </p:nvSpPr>
        <p:spPr>
          <a:xfrm>
            <a:off x="1097280" y="1845733"/>
            <a:ext cx="10058400" cy="4798257"/>
          </a:xfrm>
        </p:spPr>
        <p:txBody>
          <a:bodyPr>
            <a:normAutofit/>
          </a:bodyPr>
          <a:lstStyle/>
          <a:p>
            <a:r>
              <a:rPr lang="en-US" dirty="0"/>
              <a:t>Free and Open Source Software (FOSS)</a:t>
            </a:r>
          </a:p>
          <a:p>
            <a:pPr lvl="1"/>
            <a:r>
              <a:rPr lang="en-US" dirty="0"/>
              <a:t>Free as in speech, not as in beer</a:t>
            </a:r>
          </a:p>
          <a:p>
            <a:pPr lvl="1"/>
            <a:r>
              <a:rPr lang="en-US" dirty="0"/>
              <a:t>Source code readily available for anyone to view or modify</a:t>
            </a:r>
          </a:p>
          <a:p>
            <a:pPr lvl="1"/>
            <a:r>
              <a:rPr lang="en-US" dirty="0"/>
              <a:t>Absolves programmers from liability</a:t>
            </a:r>
          </a:p>
          <a:p>
            <a:r>
              <a:rPr lang="en-US" dirty="0"/>
              <a:t>GNU Public License</a:t>
            </a:r>
          </a:p>
          <a:p>
            <a:pPr lvl="1"/>
            <a:r>
              <a:rPr lang="en-US" dirty="0"/>
              <a:t>Dictates licensing behavior</a:t>
            </a:r>
          </a:p>
          <a:p>
            <a:pPr lvl="1"/>
            <a:r>
              <a:rPr lang="en-US" dirty="0"/>
              <a:t>Software is free, may be modified and resold provided full source code</a:t>
            </a:r>
            <a:br>
              <a:rPr lang="en-US" dirty="0"/>
            </a:br>
            <a:r>
              <a:rPr lang="en-US" dirty="0"/>
              <a:t> and changes are released as open source</a:t>
            </a:r>
          </a:p>
          <a:p>
            <a:r>
              <a:rPr lang="en-US" dirty="0"/>
              <a:t>Kernel Differences</a:t>
            </a:r>
          </a:p>
          <a:p>
            <a:pPr lvl="1"/>
            <a:r>
              <a:rPr lang="en-US" dirty="0"/>
              <a:t>Distribution vendors take a base kernel, add customized patching, perform additional QA</a:t>
            </a:r>
          </a:p>
          <a:p>
            <a:r>
              <a:rPr lang="en-US" dirty="0"/>
              <a:t>Upstream and Downstream</a:t>
            </a:r>
          </a:p>
          <a:p>
            <a:pPr lvl="1"/>
            <a:r>
              <a:rPr lang="en-US" dirty="0"/>
              <a:t>Software project maintainers release tools and programs (upstream)</a:t>
            </a:r>
          </a:p>
          <a:p>
            <a:pPr lvl="1"/>
            <a:r>
              <a:rPr lang="en-US" dirty="0"/>
              <a:t>Distribution vendors put software and tools together into a package (downstream)</a:t>
            </a:r>
          </a:p>
        </p:txBody>
      </p:sp>
      <p:pic>
        <p:nvPicPr>
          <p:cNvPr id="4" name="Picture 2" descr="https://upload.wikimedia.org/wikipedia/commons/thumb/a/af/Tux.png/220px-Tu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6816" y="3614456"/>
            <a:ext cx="2095500" cy="248602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8661544F-125B-47B1-9632-D9B7D708143E}"/>
              </a:ext>
            </a:extLst>
          </p:cNvPr>
          <p:cNvSpPr>
            <a:spLocks noGrp="1"/>
          </p:cNvSpPr>
          <p:nvPr>
            <p:ph type="sldNum" sz="quarter" idx="12"/>
          </p:nvPr>
        </p:nvSpPr>
        <p:spPr/>
        <p:txBody>
          <a:bodyPr/>
          <a:lstStyle/>
          <a:p>
            <a:fld id="{8B519047-9AFA-4A82-8069-D12132B7B90E}" type="slidenum">
              <a:rPr lang="en-US" smtClean="0"/>
              <a:t>62</a:t>
            </a:fld>
            <a:endParaRPr lang="en-US" dirty="0"/>
          </a:p>
        </p:txBody>
      </p:sp>
    </p:spTree>
    <p:extLst>
      <p:ext uri="{BB962C8B-B14F-4D97-AF65-F5344CB8AC3E}">
        <p14:creationId xmlns:p14="http://schemas.microsoft.com/office/powerpoint/2010/main" val="23750640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Linux</a:t>
            </a:r>
          </a:p>
        </p:txBody>
      </p:sp>
      <p:sp>
        <p:nvSpPr>
          <p:cNvPr id="3" name="Content Placeholder 2"/>
          <p:cNvSpPr>
            <a:spLocks noGrp="1"/>
          </p:cNvSpPr>
          <p:nvPr>
            <p:ph idx="1"/>
          </p:nvPr>
        </p:nvSpPr>
        <p:spPr/>
        <p:txBody>
          <a:bodyPr>
            <a:normAutofit/>
          </a:bodyPr>
          <a:lstStyle/>
          <a:p>
            <a:r>
              <a:rPr lang="en-US" dirty="0"/>
              <a:t>Standards</a:t>
            </a:r>
          </a:p>
          <a:p>
            <a:pPr lvl="1"/>
            <a:r>
              <a:rPr lang="en-US" dirty="0"/>
              <a:t>File Hierarchy Standard (FHS)</a:t>
            </a:r>
          </a:p>
          <a:p>
            <a:pPr lvl="1"/>
            <a:r>
              <a:rPr lang="en-US" dirty="0"/>
              <a:t>Linux Standard Base (LSB)</a:t>
            </a:r>
          </a:p>
          <a:p>
            <a:r>
              <a:rPr lang="en-US" dirty="0"/>
              <a:t>Single, Multiple, Network User</a:t>
            </a:r>
          </a:p>
          <a:p>
            <a:pPr lvl="1"/>
            <a:r>
              <a:rPr lang="en-US" dirty="0"/>
              <a:t>Windows originally a “one computer, one desk, one user” operating system</a:t>
            </a:r>
          </a:p>
          <a:p>
            <a:pPr lvl="1"/>
            <a:r>
              <a:rPr lang="en-US" dirty="0"/>
              <a:t>Linux originally developed with networking and multiple users in mind</a:t>
            </a:r>
          </a:p>
          <a:p>
            <a:r>
              <a:rPr lang="en-US" dirty="0"/>
              <a:t>Registry and text files</a:t>
            </a:r>
          </a:p>
          <a:p>
            <a:pPr lvl="1"/>
            <a:r>
              <a:rPr lang="en-US" dirty="0"/>
              <a:t>Windows uses a registry – a large database of configuration values</a:t>
            </a:r>
          </a:p>
          <a:p>
            <a:pPr lvl="1"/>
            <a:r>
              <a:rPr lang="en-US" dirty="0"/>
              <a:t>Linux uses text files – small scattered configurations</a:t>
            </a:r>
          </a:p>
          <a:p>
            <a:r>
              <a:rPr lang="en-US" dirty="0"/>
              <a:t>Authentication</a:t>
            </a:r>
          </a:p>
          <a:p>
            <a:pPr lvl="1"/>
            <a:r>
              <a:rPr lang="en-US" dirty="0"/>
              <a:t>Local and network</a:t>
            </a:r>
          </a:p>
          <a:p>
            <a:endParaRPr lang="en-US" dirty="0"/>
          </a:p>
        </p:txBody>
      </p:sp>
      <p:pic>
        <p:nvPicPr>
          <p:cNvPr id="1026" name="Picture 2" descr="https://upload.wikimedia.org/wikipedia/commons/thumb/a/af/Tux.png/220px-Tu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6816" y="3614456"/>
            <a:ext cx="2095500" cy="248602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ECCDE511-3A3F-41AF-895E-487ECDCF51AB}"/>
              </a:ext>
            </a:extLst>
          </p:cNvPr>
          <p:cNvSpPr>
            <a:spLocks noGrp="1"/>
          </p:cNvSpPr>
          <p:nvPr>
            <p:ph type="sldNum" sz="quarter" idx="12"/>
          </p:nvPr>
        </p:nvSpPr>
        <p:spPr/>
        <p:txBody>
          <a:bodyPr/>
          <a:lstStyle/>
          <a:p>
            <a:fld id="{8B519047-9AFA-4A82-8069-D12132B7B90E}" type="slidenum">
              <a:rPr lang="en-US" smtClean="0"/>
              <a:t>63</a:t>
            </a:fld>
            <a:endParaRPr lang="en-US" dirty="0"/>
          </a:p>
        </p:txBody>
      </p:sp>
    </p:spTree>
    <p:extLst>
      <p:ext uri="{BB962C8B-B14F-4D97-AF65-F5344CB8AC3E}">
        <p14:creationId xmlns:p14="http://schemas.microsoft.com/office/powerpoint/2010/main" val="29522814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Machines</a:t>
            </a:r>
          </a:p>
        </p:txBody>
      </p:sp>
      <p:sp>
        <p:nvSpPr>
          <p:cNvPr id="3" name="Content Placeholder 2"/>
          <p:cNvSpPr>
            <a:spLocks noGrp="1"/>
          </p:cNvSpPr>
          <p:nvPr>
            <p:ph idx="1"/>
          </p:nvPr>
        </p:nvSpPr>
        <p:spPr>
          <a:xfrm>
            <a:off x="1097280" y="1845734"/>
            <a:ext cx="10058400" cy="4383616"/>
          </a:xfrm>
        </p:spPr>
        <p:txBody>
          <a:bodyPr>
            <a:normAutofit/>
          </a:bodyPr>
          <a:lstStyle/>
          <a:p>
            <a:r>
              <a:rPr lang="en-US" dirty="0"/>
              <a:t>IP Address: 147.64.243.1## (01-25)</a:t>
            </a:r>
          </a:p>
          <a:p>
            <a:r>
              <a:rPr lang="en-US" dirty="0"/>
              <a:t>Hostname: ecsc325-1##.cs.edinboro.edu (01-25)</a:t>
            </a:r>
          </a:p>
          <a:p>
            <a:r>
              <a:rPr lang="en-US" dirty="0"/>
              <a:t>Alias: 1##.megastuff.biz (01-25)</a:t>
            </a:r>
          </a:p>
          <a:p>
            <a:pPr lvl="1"/>
            <a:r>
              <a:rPr lang="en-US" dirty="0"/>
              <a:t>Also 1##.</a:t>
            </a:r>
            <a:r>
              <a:rPr lang="en-US" dirty="0" err="1"/>
              <a:t>ultrastuff.net</a:t>
            </a:r>
            <a:r>
              <a:rPr lang="en-US" dirty="0"/>
              <a:t>!</a:t>
            </a:r>
          </a:p>
          <a:p>
            <a:r>
              <a:rPr lang="en-US" u="sng" dirty="0"/>
              <a:t>Assignment 1 due next week!</a:t>
            </a:r>
          </a:p>
        </p:txBody>
      </p:sp>
      <p:pic>
        <p:nvPicPr>
          <p:cNvPr id="1026" name="Picture 2" descr="Virtual Dedicated Server 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1886" y="2573871"/>
            <a:ext cx="3495675" cy="356235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A17B0C8-0919-4712-A225-2495F3B0569D}"/>
              </a:ext>
            </a:extLst>
          </p:cNvPr>
          <p:cNvSpPr/>
          <p:nvPr/>
        </p:nvSpPr>
        <p:spPr>
          <a:xfrm rot="394915">
            <a:off x="1508571" y="4517840"/>
            <a:ext cx="5625899"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VM’s in week 3-4?!</a:t>
            </a:r>
          </a:p>
        </p:txBody>
      </p:sp>
      <p:sp>
        <p:nvSpPr>
          <p:cNvPr id="4" name="Slide Number Placeholder 3">
            <a:extLst>
              <a:ext uri="{FF2B5EF4-FFF2-40B4-BE49-F238E27FC236}">
                <a16:creationId xmlns:a16="http://schemas.microsoft.com/office/drawing/2014/main" id="{E705BFF6-6389-4715-9429-CF45632E1946}"/>
              </a:ext>
            </a:extLst>
          </p:cNvPr>
          <p:cNvSpPr>
            <a:spLocks noGrp="1"/>
          </p:cNvSpPr>
          <p:nvPr>
            <p:ph type="sldNum" sz="quarter" idx="12"/>
          </p:nvPr>
        </p:nvSpPr>
        <p:spPr/>
        <p:txBody>
          <a:bodyPr/>
          <a:lstStyle/>
          <a:p>
            <a:fld id="{8B519047-9AFA-4A82-8069-D12132B7B90E}" type="slidenum">
              <a:rPr lang="en-US" smtClean="0"/>
              <a:t>64</a:t>
            </a:fld>
            <a:endParaRPr lang="en-US" dirty="0"/>
          </a:p>
        </p:txBody>
      </p:sp>
    </p:spTree>
    <p:extLst>
      <p:ext uri="{BB962C8B-B14F-4D97-AF65-F5344CB8AC3E}">
        <p14:creationId xmlns:p14="http://schemas.microsoft.com/office/powerpoint/2010/main" val="27646545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Linux Commands</a:t>
            </a:r>
          </a:p>
        </p:txBody>
      </p:sp>
      <p:sp>
        <p:nvSpPr>
          <p:cNvPr id="4" name="Content Placeholder 3"/>
          <p:cNvSpPr>
            <a:spLocks noGrp="1"/>
          </p:cNvSpPr>
          <p:nvPr>
            <p:ph sz="half" idx="1"/>
          </p:nvPr>
        </p:nvSpPr>
        <p:spPr>
          <a:xfrm>
            <a:off x="1097277" y="1853135"/>
            <a:ext cx="2322197" cy="4355041"/>
          </a:xfrm>
        </p:spPr>
        <p:txBody>
          <a:bodyPr>
            <a:normAutofit/>
          </a:bodyPr>
          <a:lstStyle/>
          <a:p>
            <a:r>
              <a:rPr lang="en-US" dirty="0" err="1">
                <a:latin typeface="Courier New" panose="02070309020205020404" pitchFamily="49" charset="0"/>
                <a:cs typeface="Courier New" panose="02070309020205020404" pitchFamily="49" charset="0"/>
              </a:rPr>
              <a:t>nslookup</a:t>
            </a:r>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dig</a:t>
            </a:r>
          </a:p>
          <a:p>
            <a:r>
              <a:rPr lang="en-US" dirty="0">
                <a:latin typeface="Courier New" panose="02070309020205020404" pitchFamily="49" charset="0"/>
                <a:cs typeface="Courier New" panose="02070309020205020404" pitchFamily="49" charset="0"/>
              </a:rPr>
              <a:t>route</a:t>
            </a:r>
          </a:p>
        </p:txBody>
      </p:sp>
      <p:sp>
        <p:nvSpPr>
          <p:cNvPr id="8" name="Content Placeholder 3"/>
          <p:cNvSpPr>
            <a:spLocks noGrp="1"/>
          </p:cNvSpPr>
          <p:nvPr>
            <p:ph sz="half" idx="1"/>
          </p:nvPr>
        </p:nvSpPr>
        <p:spPr>
          <a:xfrm>
            <a:off x="3804283" y="1858420"/>
            <a:ext cx="2322197" cy="4355041"/>
          </a:xfrm>
        </p:spPr>
        <p:txBody>
          <a:bodyPr>
            <a:normAutofit/>
          </a:bodyPr>
          <a:lstStyle/>
          <a:p>
            <a:endParaRPr lang="en-US" dirty="0"/>
          </a:p>
        </p:txBody>
      </p:sp>
      <p:pic>
        <p:nvPicPr>
          <p:cNvPr id="7" name="Picture 6" descr="http://cdn.curvve.com/wp-content/uploads/Terminal-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5925" y="4203504"/>
            <a:ext cx="2127250" cy="212725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CF23AF56-B24D-4856-BEDF-09EBF35847FA}"/>
              </a:ext>
            </a:extLst>
          </p:cNvPr>
          <p:cNvSpPr>
            <a:spLocks noGrp="1"/>
          </p:cNvSpPr>
          <p:nvPr>
            <p:ph type="sldNum" sz="quarter" idx="12"/>
          </p:nvPr>
        </p:nvSpPr>
        <p:spPr/>
        <p:txBody>
          <a:bodyPr/>
          <a:lstStyle/>
          <a:p>
            <a:fld id="{8B519047-9AFA-4A82-8069-D12132B7B90E}" type="slidenum">
              <a:rPr lang="en-US" smtClean="0"/>
              <a:t>65</a:t>
            </a:fld>
            <a:endParaRPr lang="en-US" dirty="0"/>
          </a:p>
        </p:txBody>
      </p:sp>
    </p:spTree>
    <p:extLst>
      <p:ext uri="{BB962C8B-B14F-4D97-AF65-F5344CB8AC3E}">
        <p14:creationId xmlns:p14="http://schemas.microsoft.com/office/powerpoint/2010/main" val="41088817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Terms and Items</a:t>
            </a:r>
          </a:p>
        </p:txBody>
      </p:sp>
      <p:sp>
        <p:nvSpPr>
          <p:cNvPr id="8" name="Content Placeholder 2"/>
          <p:cNvSpPr>
            <a:spLocks noGrp="1"/>
          </p:cNvSpPr>
          <p:nvPr>
            <p:ph sz="half" idx="1"/>
          </p:nvPr>
        </p:nvSpPr>
        <p:spPr>
          <a:xfrm>
            <a:off x="8493760" y="1998662"/>
            <a:ext cx="2661920" cy="4359107"/>
          </a:xfrm>
        </p:spPr>
        <p:txBody>
          <a:bodyPr>
            <a:normAutofit fontScale="85000" lnSpcReduction="20000"/>
          </a:bodyPr>
          <a:lstStyle/>
          <a:p>
            <a:r>
              <a:rPr lang="en-US" dirty="0"/>
              <a:t>Data</a:t>
            </a:r>
          </a:p>
          <a:p>
            <a:r>
              <a:rPr lang="en-US" dirty="0"/>
              <a:t>IPv4/IPv6 Addresses</a:t>
            </a:r>
          </a:p>
          <a:p>
            <a:r>
              <a:rPr lang="en-US" dirty="0"/>
              <a:t>Network layers</a:t>
            </a:r>
          </a:p>
          <a:p>
            <a:r>
              <a:rPr lang="en-US" dirty="0"/>
              <a:t>TCP &amp; UDP</a:t>
            </a:r>
          </a:p>
          <a:p>
            <a:r>
              <a:rPr lang="en-US" dirty="0"/>
              <a:t>Hubs, Switches, Routers</a:t>
            </a:r>
          </a:p>
          <a:p>
            <a:r>
              <a:rPr lang="en-US" dirty="0"/>
              <a:t>Firewalls</a:t>
            </a:r>
          </a:p>
          <a:p>
            <a:r>
              <a:rPr lang="en-US" dirty="0"/>
              <a:t>ISP Tiering &amp; Peering</a:t>
            </a:r>
          </a:p>
          <a:p>
            <a:r>
              <a:rPr lang="en-US" dirty="0"/>
              <a:t>Storage &amp; RAID</a:t>
            </a:r>
          </a:p>
          <a:p>
            <a:r>
              <a:rPr lang="en-US" dirty="0"/>
              <a:t>Application protocols</a:t>
            </a:r>
          </a:p>
          <a:p>
            <a:r>
              <a:rPr lang="en-US" dirty="0"/>
              <a:t>DNS</a:t>
            </a:r>
          </a:p>
          <a:p>
            <a:r>
              <a:rPr lang="en-US" dirty="0"/>
              <a:t>Operating Systems</a:t>
            </a:r>
          </a:p>
          <a:p>
            <a:r>
              <a:rPr lang="en-US" dirty="0"/>
              <a:t>Users and Groups</a:t>
            </a:r>
          </a:p>
        </p:txBody>
      </p:sp>
      <p:sp>
        <p:nvSpPr>
          <p:cNvPr id="9" name="Content Placeholder 2"/>
          <p:cNvSpPr>
            <a:spLocks noGrp="1"/>
          </p:cNvSpPr>
          <p:nvPr>
            <p:ph sz="half" idx="2"/>
          </p:nvPr>
        </p:nvSpPr>
        <p:spPr>
          <a:xfrm>
            <a:off x="5739205" y="1998662"/>
            <a:ext cx="2184400" cy="4359107"/>
          </a:xfrm>
        </p:spPr>
        <p:txBody>
          <a:bodyPr>
            <a:normAutofit fontScale="85000" lnSpcReduction="20000"/>
          </a:bodyPr>
          <a:lstStyle/>
          <a:p>
            <a:r>
              <a:rPr lang="en-US" dirty="0"/>
              <a:t>Syllabus &amp; Class Info</a:t>
            </a:r>
          </a:p>
          <a:p>
            <a:r>
              <a:rPr lang="en-US" dirty="0"/>
              <a:t>Servers</a:t>
            </a:r>
          </a:p>
          <a:p>
            <a:r>
              <a:rPr lang="en-US" dirty="0"/>
              <a:t>Server considerations</a:t>
            </a:r>
          </a:p>
          <a:p>
            <a:r>
              <a:rPr lang="en-US" dirty="0"/>
              <a:t>Server types</a:t>
            </a:r>
          </a:p>
          <a:p>
            <a:r>
              <a:rPr lang="en-US" dirty="0"/>
              <a:t>Server hardware types</a:t>
            </a:r>
          </a:p>
          <a:p>
            <a:r>
              <a:rPr lang="en-US" dirty="0"/>
              <a:t>Server environment</a:t>
            </a:r>
          </a:p>
          <a:p>
            <a:r>
              <a:rPr lang="en-US" dirty="0"/>
              <a:t>Virtual machines</a:t>
            </a:r>
          </a:p>
          <a:p>
            <a:r>
              <a:rPr lang="en-US" dirty="0"/>
              <a:t>Hot &amp; Cold aisles</a:t>
            </a:r>
          </a:p>
          <a:p>
            <a:r>
              <a:rPr lang="en-US" dirty="0"/>
              <a:t>Server administrators</a:t>
            </a:r>
          </a:p>
          <a:p>
            <a:r>
              <a:rPr lang="en-US" dirty="0"/>
              <a:t>The Internet</a:t>
            </a:r>
          </a:p>
          <a:p>
            <a:r>
              <a:rPr lang="en-US" dirty="0"/>
              <a:t>World Wide Web</a:t>
            </a:r>
          </a:p>
          <a:p>
            <a:r>
              <a:rPr lang="en-US" dirty="0"/>
              <a:t>TCP/IP</a:t>
            </a:r>
          </a:p>
        </p:txBody>
      </p:sp>
      <p:pic>
        <p:nvPicPr>
          <p:cNvPr id="3074" name="Picture 2" descr="http://sketchforschools.com/NDDS/assets/img/key-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0" y="2644774"/>
            <a:ext cx="2933700" cy="357187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4030980" y="1998662"/>
            <a:ext cx="2278380" cy="421798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dirty="0"/>
          </a:p>
        </p:txBody>
      </p:sp>
      <p:sp>
        <p:nvSpPr>
          <p:cNvPr id="3" name="Slide Number Placeholder 2">
            <a:extLst>
              <a:ext uri="{FF2B5EF4-FFF2-40B4-BE49-F238E27FC236}">
                <a16:creationId xmlns:a16="http://schemas.microsoft.com/office/drawing/2014/main" id="{CAFF9DB0-356D-44FA-A41A-F60961EC0D02}"/>
              </a:ext>
            </a:extLst>
          </p:cNvPr>
          <p:cNvSpPr>
            <a:spLocks noGrp="1"/>
          </p:cNvSpPr>
          <p:nvPr>
            <p:ph type="sldNum" sz="quarter" idx="12"/>
          </p:nvPr>
        </p:nvSpPr>
        <p:spPr/>
        <p:txBody>
          <a:bodyPr/>
          <a:lstStyle/>
          <a:p>
            <a:fld id="{8B519047-9AFA-4A82-8069-D12132B7B90E}" type="slidenum">
              <a:rPr lang="en-US" smtClean="0"/>
              <a:t>66</a:t>
            </a:fld>
            <a:endParaRPr lang="en-US" dirty="0"/>
          </a:p>
        </p:txBody>
      </p:sp>
    </p:spTree>
    <p:extLst>
      <p:ext uri="{BB962C8B-B14F-4D97-AF65-F5344CB8AC3E}">
        <p14:creationId xmlns:p14="http://schemas.microsoft.com/office/powerpoint/2010/main" val="7289202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Next Week</a:t>
            </a:r>
          </a:p>
        </p:txBody>
      </p:sp>
      <p:sp>
        <p:nvSpPr>
          <p:cNvPr id="3" name="Content Placeholder 2"/>
          <p:cNvSpPr>
            <a:spLocks noGrp="1"/>
          </p:cNvSpPr>
          <p:nvPr>
            <p:ph idx="1"/>
          </p:nvPr>
        </p:nvSpPr>
        <p:spPr>
          <a:xfrm>
            <a:off x="1097280" y="1845733"/>
            <a:ext cx="10058400" cy="4734361"/>
          </a:xfrm>
        </p:spPr>
        <p:txBody>
          <a:bodyPr>
            <a:normAutofit/>
          </a:bodyPr>
          <a:lstStyle/>
          <a:p>
            <a:r>
              <a:rPr lang="en-US" dirty="0"/>
              <a:t>Life is like riding a bicycle.  In order to maintain balance, you must keep moving.</a:t>
            </a:r>
          </a:p>
          <a:p>
            <a:r>
              <a:rPr lang="en-US" dirty="0"/>
              <a:t>Textbook:</a:t>
            </a:r>
          </a:p>
          <a:p>
            <a:pPr lvl="1"/>
            <a:r>
              <a:rPr lang="en-US" dirty="0"/>
              <a:t>Introduction</a:t>
            </a:r>
          </a:p>
          <a:p>
            <a:pPr lvl="1"/>
            <a:r>
              <a:rPr lang="en-US" dirty="0"/>
              <a:t>Chapter 1: Technical Summary of Linux Distributions</a:t>
            </a:r>
          </a:p>
          <a:p>
            <a:r>
              <a:rPr lang="en-US" dirty="0"/>
              <a:t>Assignment 1</a:t>
            </a:r>
          </a:p>
          <a:p>
            <a:pPr lvl="1"/>
            <a:r>
              <a:rPr lang="en-US" dirty="0"/>
              <a:t>Due January 22</a:t>
            </a:r>
            <a:r>
              <a:rPr lang="en-US" baseline="30000" dirty="0"/>
              <a:t>nd</a:t>
            </a:r>
            <a:r>
              <a:rPr lang="en-US" dirty="0"/>
              <a:t>, 2025</a:t>
            </a:r>
          </a:p>
          <a:p>
            <a:r>
              <a:rPr lang="en-US" dirty="0"/>
              <a:t>Next week topics</a:t>
            </a:r>
          </a:p>
          <a:p>
            <a:pPr lvl="1"/>
            <a:r>
              <a:rPr lang="en-US" dirty="0"/>
              <a:t>Types of servers, server components, storage, NICs</a:t>
            </a:r>
          </a:p>
          <a:p>
            <a:pPr lvl="1"/>
            <a:r>
              <a:rPr lang="en-US" dirty="0"/>
              <a:t>Disaster planning, redundancy, HA, backups</a:t>
            </a:r>
          </a:p>
        </p:txBody>
      </p:sp>
      <p:pic>
        <p:nvPicPr>
          <p:cNvPr id="2050" name="Picture 2" descr="http://cjfigureworks.com/wp-content/uploads/2013/12/Steps2Succes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0747" y="3663375"/>
            <a:ext cx="3048000" cy="223837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9710846A-9729-4BD2-89E1-95B586E03CD0}"/>
              </a:ext>
            </a:extLst>
          </p:cNvPr>
          <p:cNvSpPr>
            <a:spLocks noGrp="1"/>
          </p:cNvSpPr>
          <p:nvPr>
            <p:ph type="sldNum" sz="quarter" idx="12"/>
          </p:nvPr>
        </p:nvSpPr>
        <p:spPr/>
        <p:txBody>
          <a:bodyPr/>
          <a:lstStyle/>
          <a:p>
            <a:fld id="{8B519047-9AFA-4A82-8069-D12132B7B90E}" type="slidenum">
              <a:rPr lang="en-US" smtClean="0"/>
              <a:t>67</a:t>
            </a:fld>
            <a:endParaRPr lang="en-US" dirty="0"/>
          </a:p>
        </p:txBody>
      </p:sp>
    </p:spTree>
    <p:extLst>
      <p:ext uri="{BB962C8B-B14F-4D97-AF65-F5344CB8AC3E}">
        <p14:creationId xmlns:p14="http://schemas.microsoft.com/office/powerpoint/2010/main" val="216437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Attendance</a:t>
            </a:r>
          </a:p>
        </p:txBody>
      </p:sp>
      <p:sp>
        <p:nvSpPr>
          <p:cNvPr id="3" name="Content Placeholder 2"/>
          <p:cNvSpPr>
            <a:spLocks noGrp="1"/>
          </p:cNvSpPr>
          <p:nvPr>
            <p:ph idx="1"/>
          </p:nvPr>
        </p:nvSpPr>
        <p:spPr>
          <a:xfrm>
            <a:off x="1097280" y="1845733"/>
            <a:ext cx="9527177" cy="4360513"/>
          </a:xfrm>
        </p:spPr>
        <p:txBody>
          <a:bodyPr>
            <a:normAutofit/>
          </a:bodyPr>
          <a:lstStyle/>
          <a:p>
            <a:r>
              <a:rPr lang="en-US" dirty="0"/>
              <a:t>Regular and punctual attendance is expected.  This course will follow attendance guidelines set forth in the Class Attendance Policy and Procedure section of the university catalog.  Any in-class exercises must be done in class and are not available for make-up.</a:t>
            </a:r>
          </a:p>
          <a:p>
            <a:endParaRPr lang="en-US" b="1" dirty="0"/>
          </a:p>
          <a:p>
            <a:r>
              <a:rPr lang="en-US" dirty="0">
                <a:hlinkClick r:id="rId2"/>
              </a:rPr>
              <a:t>University Class Attendance Policy</a:t>
            </a:r>
            <a:endParaRPr lang="en-US" dirty="0"/>
          </a:p>
          <a:p>
            <a:endParaRPr lang="en-US" b="1" dirty="0"/>
          </a:p>
          <a:p>
            <a:r>
              <a:rPr lang="en-US" dirty="0"/>
              <a:t>ATTENDANCE POINT/GRADE SUMMARY</a:t>
            </a:r>
          </a:p>
          <a:p>
            <a:r>
              <a:rPr lang="en-US" dirty="0"/>
              <a:t>3 Points per class – 28 class periods – 84 points total (6% of total grade)</a:t>
            </a:r>
          </a:p>
        </p:txBody>
      </p:sp>
      <p:sp>
        <p:nvSpPr>
          <p:cNvPr id="4" name="Slide Number Placeholder 3">
            <a:extLst>
              <a:ext uri="{FF2B5EF4-FFF2-40B4-BE49-F238E27FC236}">
                <a16:creationId xmlns:a16="http://schemas.microsoft.com/office/drawing/2014/main" id="{F02E91E1-EFDD-4B8A-A7F1-7C542F057135}"/>
              </a:ext>
            </a:extLst>
          </p:cNvPr>
          <p:cNvSpPr>
            <a:spLocks noGrp="1"/>
          </p:cNvSpPr>
          <p:nvPr>
            <p:ph type="sldNum" sz="quarter" idx="12"/>
          </p:nvPr>
        </p:nvSpPr>
        <p:spPr/>
        <p:txBody>
          <a:bodyPr/>
          <a:lstStyle/>
          <a:p>
            <a:fld id="{8B519047-9AFA-4A82-8069-D12132B7B90E}" type="slidenum">
              <a:rPr lang="en-US" smtClean="0"/>
              <a:t>7</a:t>
            </a:fld>
            <a:endParaRPr lang="en-US" dirty="0"/>
          </a:p>
        </p:txBody>
      </p:sp>
    </p:spTree>
    <p:extLst>
      <p:ext uri="{BB962C8B-B14F-4D97-AF65-F5344CB8AC3E}">
        <p14:creationId xmlns:p14="http://schemas.microsoft.com/office/powerpoint/2010/main" val="253555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Expectations</a:t>
            </a:r>
          </a:p>
        </p:txBody>
      </p:sp>
      <p:sp>
        <p:nvSpPr>
          <p:cNvPr id="3" name="Content Placeholder 2"/>
          <p:cNvSpPr>
            <a:spLocks noGrp="1"/>
          </p:cNvSpPr>
          <p:nvPr>
            <p:ph idx="1"/>
          </p:nvPr>
        </p:nvSpPr>
        <p:spPr/>
        <p:txBody>
          <a:bodyPr/>
          <a:lstStyle/>
          <a:p>
            <a:r>
              <a:rPr lang="en-US" dirty="0"/>
              <a:t>Regular and punctual attendance is expected.</a:t>
            </a:r>
          </a:p>
          <a:p>
            <a:r>
              <a:rPr lang="en-US" dirty="0"/>
              <a:t>Disruptive behaviors, including but not limited to excessive talking, arriving late, sleeping, or using unauthorized electronic devices during class is not permitted.</a:t>
            </a:r>
          </a:p>
          <a:p>
            <a:r>
              <a:rPr lang="en-US" dirty="0"/>
              <a:t>There is no tolerance for cheating or plagiarism.</a:t>
            </a:r>
          </a:p>
          <a:p>
            <a:r>
              <a:rPr lang="en-US" dirty="0"/>
              <a:t>Turn in all homework on time. Late homework assignment submissions are not accepted.</a:t>
            </a:r>
          </a:p>
          <a:p>
            <a:r>
              <a:rPr lang="en-US" dirty="0"/>
              <a:t>Assignments are due by the end of the day of the specified due date</a:t>
            </a:r>
          </a:p>
          <a:p>
            <a:r>
              <a:rPr lang="en-US" dirty="0"/>
              <a:t>All exams must be taken during the scheduled class time, unless prior approval is given from the instructor.</a:t>
            </a:r>
          </a:p>
          <a:p>
            <a:r>
              <a:rPr lang="en-US" dirty="0"/>
              <a:t>Inform the instructor of any special needs or arrangements, including university sport or disability requirements, at the beginning of the semester!</a:t>
            </a:r>
          </a:p>
        </p:txBody>
      </p:sp>
      <p:sp>
        <p:nvSpPr>
          <p:cNvPr id="4" name="Slide Number Placeholder 3">
            <a:extLst>
              <a:ext uri="{FF2B5EF4-FFF2-40B4-BE49-F238E27FC236}">
                <a16:creationId xmlns:a16="http://schemas.microsoft.com/office/drawing/2014/main" id="{BFF09A02-3DF4-4D70-8201-7852382F3E6A}"/>
              </a:ext>
            </a:extLst>
          </p:cNvPr>
          <p:cNvSpPr>
            <a:spLocks noGrp="1"/>
          </p:cNvSpPr>
          <p:nvPr>
            <p:ph type="sldNum" sz="quarter" idx="12"/>
          </p:nvPr>
        </p:nvSpPr>
        <p:spPr/>
        <p:txBody>
          <a:bodyPr/>
          <a:lstStyle/>
          <a:p>
            <a:fld id="{8B519047-9AFA-4A82-8069-D12132B7B90E}" type="slidenum">
              <a:rPr lang="en-US" smtClean="0"/>
              <a:t>8</a:t>
            </a:fld>
            <a:endParaRPr lang="en-US" dirty="0"/>
          </a:p>
        </p:txBody>
      </p:sp>
    </p:spTree>
    <p:extLst>
      <p:ext uri="{BB962C8B-B14F-4D97-AF65-F5344CB8AC3E}">
        <p14:creationId xmlns:p14="http://schemas.microsoft.com/office/powerpoint/2010/main" val="1672411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Book Info</a:t>
            </a:r>
          </a:p>
        </p:txBody>
      </p:sp>
      <p:sp>
        <p:nvSpPr>
          <p:cNvPr id="3" name="Content Placeholder 2"/>
          <p:cNvSpPr>
            <a:spLocks noGrp="1"/>
          </p:cNvSpPr>
          <p:nvPr>
            <p:ph idx="1"/>
          </p:nvPr>
        </p:nvSpPr>
        <p:spPr>
          <a:xfrm>
            <a:off x="1097280" y="1845734"/>
            <a:ext cx="10058400" cy="4374196"/>
          </a:xfrm>
        </p:spPr>
        <p:txBody>
          <a:bodyPr>
            <a:normAutofit/>
          </a:bodyPr>
          <a:lstStyle/>
          <a:p>
            <a:r>
              <a:rPr lang="en-US" dirty="0"/>
              <a:t>Required:</a:t>
            </a:r>
          </a:p>
          <a:p>
            <a:pPr lvl="1"/>
            <a:r>
              <a:rPr lang="en-US" dirty="0"/>
              <a:t>Linux Administration: A Beginners Guide – 7</a:t>
            </a:r>
            <a:r>
              <a:rPr lang="en-US" baseline="30000" dirty="0"/>
              <a:t>th</a:t>
            </a:r>
            <a:r>
              <a:rPr lang="en-US" dirty="0"/>
              <a:t> Edition</a:t>
            </a:r>
          </a:p>
          <a:p>
            <a:pPr lvl="1"/>
            <a:r>
              <a:rPr lang="en-US" dirty="0"/>
              <a:t>Wade Soyinka</a:t>
            </a:r>
          </a:p>
          <a:p>
            <a:pPr lvl="1"/>
            <a:r>
              <a:rPr lang="en-US" dirty="0"/>
              <a:t>McGraw Hill 2016</a:t>
            </a:r>
          </a:p>
          <a:p>
            <a:pPr lvl="1"/>
            <a:r>
              <a:rPr lang="en-US" dirty="0"/>
              <a:t>ISBN: 978-0071845366</a:t>
            </a:r>
          </a:p>
          <a:p>
            <a:pPr lvl="1"/>
            <a:r>
              <a:rPr lang="en-US" dirty="0">
                <a:hlinkClick r:id="rId3"/>
              </a:rPr>
              <a:t>https://www.amazon.com/Linux-Administration-Beginners-Guide-Seventh/dp/0071845364</a:t>
            </a:r>
            <a:endParaRPr lang="en-US" dirty="0"/>
          </a:p>
          <a:p>
            <a:r>
              <a:rPr lang="en-US" dirty="0"/>
              <a:t>Optional:</a:t>
            </a:r>
          </a:p>
          <a:p>
            <a:pPr lvl="1"/>
            <a:r>
              <a:rPr lang="en-US" dirty="0"/>
              <a:t>The Practice of System and Network Administration – 3</a:t>
            </a:r>
            <a:r>
              <a:rPr lang="en-US" baseline="30000" dirty="0"/>
              <a:t>rd</a:t>
            </a:r>
            <a:r>
              <a:rPr lang="en-US" dirty="0"/>
              <a:t> Edition</a:t>
            </a:r>
          </a:p>
          <a:p>
            <a:pPr lvl="1"/>
            <a:r>
              <a:rPr lang="en-US" dirty="0" err="1"/>
              <a:t>Limoncelli</a:t>
            </a:r>
            <a:r>
              <a:rPr lang="en-US" dirty="0"/>
              <a:t>, Hogan, </a:t>
            </a:r>
            <a:r>
              <a:rPr lang="en-US" dirty="0" err="1"/>
              <a:t>Chalup</a:t>
            </a:r>
            <a:endParaRPr lang="en-US" dirty="0"/>
          </a:p>
          <a:p>
            <a:pPr lvl="1"/>
            <a:r>
              <a:rPr lang="en-US" dirty="0"/>
              <a:t>Addison-Wesley 2016</a:t>
            </a:r>
          </a:p>
          <a:p>
            <a:pPr lvl="1"/>
            <a:r>
              <a:rPr lang="en-US" dirty="0"/>
              <a:t>ISBN: 978-0321919168</a:t>
            </a:r>
          </a:p>
          <a:p>
            <a:pPr lvl="1"/>
            <a:r>
              <a:rPr lang="en-US" dirty="0">
                <a:hlinkClick r:id="rId4"/>
              </a:rPr>
              <a:t>https://www.amazon.com/Practice-System-Network-Administration-Enterprise/dp/0321919165</a:t>
            </a:r>
            <a:endParaRPr lang="en-US" dirty="0"/>
          </a:p>
        </p:txBody>
      </p:sp>
      <p:sp>
        <p:nvSpPr>
          <p:cNvPr id="4" name="Slide Number Placeholder 3">
            <a:extLst>
              <a:ext uri="{FF2B5EF4-FFF2-40B4-BE49-F238E27FC236}">
                <a16:creationId xmlns:a16="http://schemas.microsoft.com/office/drawing/2014/main" id="{145BB921-768D-4E5C-8F2A-9730D19B4F80}"/>
              </a:ext>
            </a:extLst>
          </p:cNvPr>
          <p:cNvSpPr>
            <a:spLocks noGrp="1"/>
          </p:cNvSpPr>
          <p:nvPr>
            <p:ph type="sldNum" sz="quarter" idx="12"/>
          </p:nvPr>
        </p:nvSpPr>
        <p:spPr/>
        <p:txBody>
          <a:bodyPr/>
          <a:lstStyle/>
          <a:p>
            <a:fld id="{8B519047-9AFA-4A82-8069-D12132B7B90E}" type="slidenum">
              <a:rPr lang="en-US" smtClean="0"/>
              <a:t>9</a:t>
            </a:fld>
            <a:endParaRPr lang="en-US" dirty="0"/>
          </a:p>
        </p:txBody>
      </p:sp>
    </p:spTree>
    <p:extLst>
      <p:ext uri="{BB962C8B-B14F-4D97-AF65-F5344CB8AC3E}">
        <p14:creationId xmlns:p14="http://schemas.microsoft.com/office/powerpoint/2010/main" val="1573107543"/>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TM02900688[[fn=Facet]]</Template>
  <TotalTime>4066</TotalTime>
  <Words>5212</Words>
  <Application>Microsoft Macintosh PowerPoint</Application>
  <PresentationFormat>Widescreen</PresentationFormat>
  <Paragraphs>1056</Paragraphs>
  <Slides>67</Slides>
  <Notes>23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67</vt:i4>
      </vt:variant>
    </vt:vector>
  </HeadingPairs>
  <TitlesOfParts>
    <vt:vector size="75" baseType="lpstr">
      <vt:lpstr>Arial</vt:lpstr>
      <vt:lpstr>Calibri</vt:lpstr>
      <vt:lpstr>Calibri Light</vt:lpstr>
      <vt:lpstr>Courier New</vt:lpstr>
      <vt:lpstr>Wingdings 2</vt:lpstr>
      <vt:lpstr>HDOfficeLightV0</vt:lpstr>
      <vt:lpstr>1_HDOfficeLightV0</vt:lpstr>
      <vt:lpstr>Retrospect</vt:lpstr>
      <vt:lpstr>ECSC 325.200 Web Server Administration</vt:lpstr>
      <vt:lpstr>Objectives</vt:lpstr>
      <vt:lpstr>Weekly Info</vt:lpstr>
      <vt:lpstr>Recap and Review</vt:lpstr>
      <vt:lpstr>About Me</vt:lpstr>
      <vt:lpstr>Syllabus</vt:lpstr>
      <vt:lpstr>Attendance</vt:lpstr>
      <vt:lpstr>Class Expectations</vt:lpstr>
      <vt:lpstr>Book Info</vt:lpstr>
      <vt:lpstr>Lab Hours</vt:lpstr>
      <vt:lpstr>Tentative Class Schedule</vt:lpstr>
      <vt:lpstr>Servers</vt:lpstr>
      <vt:lpstr>Server Considerations</vt:lpstr>
      <vt:lpstr>Server Considerations</vt:lpstr>
      <vt:lpstr>Types of Servers</vt:lpstr>
      <vt:lpstr>Web Servers</vt:lpstr>
      <vt:lpstr>Server Connections</vt:lpstr>
      <vt:lpstr>Types of Server Hardware</vt:lpstr>
      <vt:lpstr>Server Environment</vt:lpstr>
      <vt:lpstr>Web Hosting Solutions</vt:lpstr>
      <vt:lpstr>Virtual Machines (VM)</vt:lpstr>
      <vt:lpstr>Server Administrators</vt:lpstr>
      <vt:lpstr>Server Administrators</vt:lpstr>
      <vt:lpstr>Server Administrators</vt:lpstr>
      <vt:lpstr>Server Administrators</vt:lpstr>
      <vt:lpstr>Server Administrators</vt:lpstr>
      <vt:lpstr>Server Administrators</vt:lpstr>
      <vt:lpstr>ECSC 325.200 Web Server Administration</vt:lpstr>
      <vt:lpstr>Storage</vt:lpstr>
      <vt:lpstr>Storage</vt:lpstr>
      <vt:lpstr>Storage</vt:lpstr>
      <vt:lpstr>Storage</vt:lpstr>
      <vt:lpstr>Storage</vt:lpstr>
      <vt:lpstr>The Internet and the World Wide Web</vt:lpstr>
      <vt:lpstr>The Internet and the World Wide Web</vt:lpstr>
      <vt:lpstr>The Internet and the World Wide Web</vt:lpstr>
      <vt:lpstr>Data</vt:lpstr>
      <vt:lpstr>Data</vt:lpstr>
      <vt:lpstr>Physical Layer – Layer 1</vt:lpstr>
      <vt:lpstr>Media Access Control (MAC) Address</vt:lpstr>
      <vt:lpstr>IP Addresses</vt:lpstr>
      <vt:lpstr>IP Addresses</vt:lpstr>
      <vt:lpstr>Network Connectivity</vt:lpstr>
      <vt:lpstr>Network Connectivity</vt:lpstr>
      <vt:lpstr>Internet Protocol Suite</vt:lpstr>
      <vt:lpstr>Network Fundamentals</vt:lpstr>
      <vt:lpstr>TCP and UDP</vt:lpstr>
      <vt:lpstr>Network Connectivity</vt:lpstr>
      <vt:lpstr>Carrier Connection Types</vt:lpstr>
      <vt:lpstr>ISP Connectivity</vt:lpstr>
      <vt:lpstr>ISP Tiering</vt:lpstr>
      <vt:lpstr>NAPs and IXPs</vt:lpstr>
      <vt:lpstr>Peering</vt:lpstr>
      <vt:lpstr>Application Protocols</vt:lpstr>
      <vt:lpstr>Application Protocols</vt:lpstr>
      <vt:lpstr>DNS Lookup</vt:lpstr>
      <vt:lpstr>Webpage Resolution</vt:lpstr>
      <vt:lpstr>Operating Systems</vt:lpstr>
      <vt:lpstr>Database Management Systems</vt:lpstr>
      <vt:lpstr>User Administration</vt:lpstr>
      <vt:lpstr>Access Control</vt:lpstr>
      <vt:lpstr>Linux</vt:lpstr>
      <vt:lpstr>Linux</vt:lpstr>
      <vt:lpstr>Virtual Machines</vt:lpstr>
      <vt:lpstr>Linux Commands</vt:lpstr>
      <vt:lpstr>Key Terms and Items</vt:lpstr>
      <vt:lpstr>For Next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dc:creator>
  <cp:lastModifiedBy>Jason Patalon</cp:lastModifiedBy>
  <cp:revision>220</cp:revision>
  <dcterms:created xsi:type="dcterms:W3CDTF">2015-11-22T19:43:48Z</dcterms:created>
  <dcterms:modified xsi:type="dcterms:W3CDTF">2025-02-12T02:36:33Z</dcterms:modified>
</cp:coreProperties>
</file>